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10.xml"/>
  <Override ContentType="application/vnd.openxmlformats-officedocument.presentationml.comments+xml" PartName="/ppt/comments/comment8.xml"/>
  <Override ContentType="application/vnd.openxmlformats-officedocument.presentationml.comments+xml" PartName="/ppt/comments/comment5.xml"/>
  <Override ContentType="application/vnd.openxmlformats-officedocument.presentationml.comments+xml" PartName="/ppt/comments/comment6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3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5"/>
    <p:sldMasterId id="214748365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</p:sldIdLst>
  <p:sldSz cy="6858000" cx="9144000"/>
  <p:notesSz cx="6858000" cy="9144000"/>
  <p:embeddedFontLst>
    <p:embeddedFont>
      <p:font typeface="Helvetica Neue"/>
      <p:regular r:id="rId50"/>
      <p:bold r:id="rId51"/>
      <p:italic r:id="rId52"/>
      <p:boldItalic r:id="rId53"/>
    </p:embeddedFont>
    <p:embeddedFont>
      <p:font typeface="Helvetica Neue Light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8" roundtripDataSignature="AMtx7mghu9oTRKfSWW4q41v/SdEuFKHJY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1" name="Aneal Kuverji"/>
  <p:cmAuthor clrIdx="1" id="1" initials="" lastIdx="5" name="Anshuman Sahu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FF0BE92-4F9A-4E53-8CC4-4E490E35067B}">
  <a:tblStyle styleId="{6FF0BE92-4F9A-4E53-8CC4-4E490E35067B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 b="off" i="off"/>
      <a:tcStyle>
        <a:fill>
          <a:solidFill>
            <a:srgbClr val="D0DEEF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D0DEEF"/>
          </a:solidFill>
        </a:fill>
      </a:tcStyle>
    </a:band1V>
    <a:band2V>
      <a:tcTxStyle b="off" i="off"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5951124F-7140-45D2-B414-EB9EA8E9D1EE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8B97133B-33D7-420E-A761-2068A983133D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HelveticaNeue-bold.fntdata"/><Relationship Id="rId50" Type="http://schemas.openxmlformats.org/officeDocument/2006/relationships/font" Target="fonts/HelveticaNeue-regular.fntdata"/><Relationship Id="rId53" Type="http://schemas.openxmlformats.org/officeDocument/2006/relationships/font" Target="fonts/HelveticaNeue-boldItalic.fntdata"/><Relationship Id="rId52" Type="http://schemas.openxmlformats.org/officeDocument/2006/relationships/font" Target="fonts/HelveticaNeue-italic.fntdata"/><Relationship Id="rId11" Type="http://schemas.openxmlformats.org/officeDocument/2006/relationships/slide" Target="slides/slide4.xml"/><Relationship Id="rId55" Type="http://schemas.openxmlformats.org/officeDocument/2006/relationships/font" Target="fonts/HelveticaNeueLight-bold.fntdata"/><Relationship Id="rId10" Type="http://schemas.openxmlformats.org/officeDocument/2006/relationships/slide" Target="slides/slide3.xml"/><Relationship Id="rId54" Type="http://schemas.openxmlformats.org/officeDocument/2006/relationships/font" Target="fonts/HelveticaNeueLight-regular.fntdata"/><Relationship Id="rId13" Type="http://schemas.openxmlformats.org/officeDocument/2006/relationships/slide" Target="slides/slide6.xml"/><Relationship Id="rId57" Type="http://schemas.openxmlformats.org/officeDocument/2006/relationships/font" Target="fonts/HelveticaNeueLight-boldItalic.fntdata"/><Relationship Id="rId12" Type="http://schemas.openxmlformats.org/officeDocument/2006/relationships/slide" Target="slides/slide5.xml"/><Relationship Id="rId56" Type="http://schemas.openxmlformats.org/officeDocument/2006/relationships/font" Target="fonts/HelveticaNeueLight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58" Type="http://customschemas.google.com/relationships/presentationmetadata" Target="meta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04-30T18:17:28.303">
    <p:pos x="6000" y="0"/>
    <p:text>rough draft of slides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Mn0SZ2Q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1" dt="2024-04-30T18:02:08.651">
    <p:pos x="6000" y="0"/>
    <p:text>Will update after deployment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Mnrn5a4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4-05-06T06:45:23.206">
    <p:pos x="6000" y="0"/>
    <p:text>changed to be more vision based solutions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MwoMH2o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1" dt="2024-05-08T07:42:19.791">
    <p:pos x="6000" y="0"/>
    <p:text>different bullet points for high level/low level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M1jKIaI"/>
      </p:ext>
    </p:extLst>
  </p:cm>
  <p:cm authorId="0" idx="3" dt="2024-05-08T07:42:19.791">
    <p:pos x="6000" y="0"/>
    <p:text>opinions?</p:text>
    <p:extLst>
      <p:ext uri="{C676402C-5697-4E1C-873F-D02D1690AC5C}">
        <p15:threadingInfo timeZoneBias="0">
          <p15:parentCm authorId="1" idx="1"/>
        </p15:threadingInfo>
      </p:ext>
      <p:ext uri="http://customooxmlschemas.google.com/">
        <go:slidesCustomData xmlns:go="http://customooxmlschemas.google.com/" commentPostId="AAABM1rAupE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4-05-08T07:42:28.131">
    <p:pos x="6000" y="0"/>
    <p:text>may remove bc we have system architecture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MxUI5j8"/>
      </p:ext>
    </p:extLst>
  </p:cm>
  <p:cm authorId="0" idx="5" dt="2024-05-07T04:54:33.980">
    <p:pos x="6000" y="0"/>
    <p:text>Will modify and have fixed by tomorrow</p:text>
    <p:extLst>
      <p:ext uri="{C676402C-5697-4E1C-873F-D02D1690AC5C}">
        <p15:threadingInfo timeZoneBias="0">
          <p15:parentCm authorId="0" idx="4"/>
        </p15:threadingInfo>
      </p:ext>
      <p:ext uri="http://customooxmlschemas.google.com/">
        <go:slidesCustomData xmlns:go="http://customooxmlschemas.google.com/" commentPostId="AAABM8UCVbs"/>
      </p:ext>
    </p:extLst>
  </p:cm>
  <p:cm authorId="0" idx="6" dt="2024-05-08T07:42:28.131">
    <p:pos x="6000" y="0"/>
    <p:text>fixed</p:text>
    <p:extLst>
      <p:ext uri="{C676402C-5697-4E1C-873F-D02D1690AC5C}">
        <p15:threadingInfo timeZoneBias="0">
          <p15:parentCm authorId="0" idx="4"/>
        </p15:threadingInfo>
      </p:ext>
      <p:ext uri="http://customooxmlschemas.google.com/">
        <go:slidesCustomData xmlns:go="http://customooxmlschemas.google.com/" commentPostId="AAABM1rAupI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4-05-07T04:55:45.168">
    <p:pos x="6000" y="0"/>
    <p:text>skipping slide and doing segments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MxUI5kA"/>
      </p:ext>
    </p:extLst>
  </p:cm>
  <p:cm authorId="0" idx="8" dt="2024-05-07T04:55:45.168">
    <p:pos x="6000" y="0"/>
    <p:text>keeping in for the general topic, will say this is the large picture and we will go segment by segment</p:text>
    <p:extLst>
      <p:ext uri="{C676402C-5697-4E1C-873F-D02D1690AC5C}">
        <p15:threadingInfo timeZoneBias="0">
          <p15:parentCm authorId="0" idx="7"/>
        </p15:threadingInfo>
      </p:ext>
      <p:ext uri="http://customooxmlschemas.google.com/">
        <go:slidesCustomData xmlns:go="http://customooxmlschemas.google.com/" commentPostId="AAABM8UCVbw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9" dt="2024-05-07T05:25:29.002">
    <p:pos x="3085" y="1320"/>
    <p:text>Swap to HD image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M8eCmfc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2" dt="2024-05-08T00:02:35.647">
    <p:pos x="6000" y="0"/>
    <p:text>avoid logo/ dont want to promote companies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M1jKIaM"/>
      </p:ext>
    </p:extLst>
  </p:cm>
  <p:cm authorId="1" idx="3" dt="2024-05-08T00:02:35.647">
    <p:pos x="6000" y="0"/>
    <p:text>Have images of the system, bees, etc.</p:text>
    <p:extLst>
      <p:ext uri="{C676402C-5697-4E1C-873F-D02D1690AC5C}">
        <p15:threadingInfo timeZoneBias="0">
          <p15:parentCm authorId="1" idx="2"/>
        </p15:threadingInfo>
      </p:ext>
      <p:ext uri="http://customooxmlschemas.google.com/">
        <go:slidesCustomData xmlns:go="http://customooxmlschemas.google.com/" commentPostId="AAABM1jKIaU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4" dt="2024-05-08T07:37:42.844">
    <p:pos x="6000" y="0"/>
    <p:text>will update the loss graph when the training/testing of the model is complete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Mlstoiw"/>
      </p:ext>
    </p:extLst>
  </p:cm>
  <p:cm authorId="0" idx="10" dt="2024-05-08T07:37:42.844">
    <p:pos x="6000" y="0"/>
    <p:text>add labels to the axis</p:text>
    <p:extLst>
      <p:ext uri="{C676402C-5697-4E1C-873F-D02D1690AC5C}">
        <p15:threadingInfo timeZoneBias="0">
          <p15:parentCm authorId="1" idx="4"/>
        </p15:threadingInfo>
      </p:ext>
      <p:ext uri="http://customooxmlschemas.google.com/">
        <go:slidesCustomData xmlns:go="http://customooxmlschemas.google.com/" commentPostId="AAABM1rAupA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5" dt="2024-05-06T23:48:48.174">
    <p:pos x="6000" y="0"/>
    <p:text>are we doing a video or do it live, cause i feel like doing it live is a bad idea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M8bWrKw"/>
      </p:ext>
    </p:extLst>
  </p:cm>
</p:cmLst>
</file>

<file path=ppt/media/image1.png>
</file>

<file path=ppt/media/image10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jpg>
</file>

<file path=ppt/media/image36.jpg>
</file>

<file path=ppt/media/image37.png>
</file>

<file path=ppt/media/image38.jpg>
</file>

<file path=ppt/media/image39.png>
</file>

<file path=ppt/media/image40.png>
</file>

<file path=ppt/media/image41.jp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" name="Google Shape;2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Practice Run: </a:t>
            </a:r>
            <a:r>
              <a:rPr lang="en-US"/>
              <a:t>5/6</a:t>
            </a:r>
            <a:r>
              <a:rPr lang="en-US"/>
              <a:t> (2:30 sec left from 25 min pres) (demo time…?)</a:t>
            </a:r>
            <a:endParaRPr/>
          </a:p>
        </p:txBody>
      </p:sp>
      <p:sp>
        <p:nvSpPr>
          <p:cNvPr id="28" name="Google Shape;2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b129a4c405_0_6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2b129a4c405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AS</a:t>
            </a:r>
            <a:endParaRPr/>
          </a:p>
        </p:txBody>
      </p:sp>
      <p:sp>
        <p:nvSpPr>
          <p:cNvPr id="120" name="Google Shape;120;g2b129a4c405_0_6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b129a4c405_0_10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2b129a4c405_0_1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2b129a4c405_0_1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b129a4c405_0_16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2b129a4c405_0_1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Jk</a:t>
            </a:r>
            <a:endParaRPr/>
          </a:p>
        </p:txBody>
      </p:sp>
      <p:sp>
        <p:nvSpPr>
          <p:cNvPr id="138" name="Google Shape;138;g2b129a4c405_0_16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706530522f_0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706530522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</a:t>
            </a:r>
            <a:endParaRPr/>
          </a:p>
        </p:txBody>
      </p:sp>
      <p:sp>
        <p:nvSpPr>
          <p:cNvPr id="145" name="Google Shape;145;g2706530522f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7050073d76_1_1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7050073d76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Aneal</a:t>
            </a:r>
            <a:endParaRPr/>
          </a:p>
        </p:txBody>
      </p:sp>
      <p:sp>
        <p:nvSpPr>
          <p:cNvPr id="158" name="Google Shape;158;g27050073d76_1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d05c405c90_0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d05c405c9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Jack</a:t>
            </a:r>
            <a:endParaRPr/>
          </a:p>
        </p:txBody>
      </p:sp>
      <p:sp>
        <p:nvSpPr>
          <p:cNvPr id="167" name="Google Shape;167;g2d05c405c90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050073d76_0_1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7050073d76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Jack</a:t>
            </a:r>
            <a:endParaRPr/>
          </a:p>
        </p:txBody>
      </p:sp>
      <p:sp>
        <p:nvSpPr>
          <p:cNvPr id="174" name="Google Shape;174;g27050073d76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d063b5b5a1_0_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d063b5b5a1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Jack</a:t>
            </a:r>
            <a:endParaRPr/>
          </a:p>
        </p:txBody>
      </p:sp>
      <p:sp>
        <p:nvSpPr>
          <p:cNvPr id="181" name="Google Shape;181;g2d063b5b5a1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7050073d76_0_3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7050073d76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Jack</a:t>
            </a:r>
            <a:endParaRPr/>
          </a:p>
        </p:txBody>
      </p:sp>
      <p:sp>
        <p:nvSpPr>
          <p:cNvPr id="192" name="Google Shape;192;g27050073d76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d063b5b5a1_0_1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d063b5b5a1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Jack</a:t>
            </a:r>
            <a:endParaRPr/>
          </a:p>
        </p:txBody>
      </p:sp>
      <p:sp>
        <p:nvSpPr>
          <p:cNvPr id="199" name="Google Shape;199;g2d063b5b5a1_0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d0ccd31d9a_0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2d0ccd31d9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</a:t>
            </a:r>
            <a:endParaRPr/>
          </a:p>
        </p:txBody>
      </p:sp>
      <p:sp>
        <p:nvSpPr>
          <p:cNvPr id="39" name="Google Shape;39;g2d0ccd31d9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7050073d76_1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7050073d76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JK</a:t>
            </a:r>
            <a:endParaRPr/>
          </a:p>
        </p:txBody>
      </p:sp>
      <p:sp>
        <p:nvSpPr>
          <p:cNvPr id="210" name="Google Shape;210;g27050073d76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d0d861a98e_0_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d0d861a98e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</a:t>
            </a:r>
            <a:endParaRPr/>
          </a:p>
        </p:txBody>
      </p:sp>
      <p:sp>
        <p:nvSpPr>
          <p:cNvPr id="218" name="Google Shape;218;g2d0d861a98e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b129a4c405_0_12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2b129a4c405_0_1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AS</a:t>
            </a:r>
            <a:endParaRPr/>
          </a:p>
        </p:txBody>
      </p:sp>
      <p:sp>
        <p:nvSpPr>
          <p:cNvPr id="225" name="Google Shape;225;g2b129a4c405_0_1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d0d861a98e_0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d0d861a98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</a:t>
            </a:r>
            <a:endParaRPr/>
          </a:p>
        </p:txBody>
      </p:sp>
      <p:sp>
        <p:nvSpPr>
          <p:cNvPr id="232" name="Google Shape;232;g2d0d861a98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da3d4fb509_0_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da3d4fb509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</a:t>
            </a:r>
            <a:endParaRPr/>
          </a:p>
        </p:txBody>
      </p:sp>
      <p:sp>
        <p:nvSpPr>
          <p:cNvPr id="240" name="Google Shape;240;g2da3d4fb509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70b5f8f47e_1_1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70b5f8f47e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270b5f8f47e_1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d0d861a98e_0_2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d0d861a98e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</a:t>
            </a:r>
            <a:endParaRPr/>
          </a:p>
        </p:txBody>
      </p:sp>
      <p:sp>
        <p:nvSpPr>
          <p:cNvPr id="254" name="Google Shape;254;g2d0d861a98e_0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7050073d76_0_4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7050073d76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</a:t>
            </a:r>
            <a:r>
              <a:rPr lang="en-US"/>
              <a:t>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Explain Firebase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Explain Web app process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Hosted by Heroku and linked to Database</a:t>
            </a:r>
            <a:endParaRPr/>
          </a:p>
        </p:txBody>
      </p:sp>
      <p:sp>
        <p:nvSpPr>
          <p:cNvPr id="278" name="Google Shape;278;g27050073d76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d06d683001_1_2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d06d683001_1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2d06d683001_1_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d06d683001_1_2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d06d683001_1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In our </a:t>
            </a:r>
            <a:r>
              <a:rPr lang="en-US"/>
              <a:t>Database</a:t>
            </a:r>
            <a:r>
              <a:rPr lang="en-US"/>
              <a:t> we have 4 collections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Go into each one</a:t>
            </a:r>
            <a:endParaRPr/>
          </a:p>
        </p:txBody>
      </p:sp>
      <p:sp>
        <p:nvSpPr>
          <p:cNvPr id="298" name="Google Shape;298;g2d06d683001_1_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d06d683001_1_3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d06d683001_1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To host web app we use Heroku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Easy to integrate with MongoDB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Uses Standard Web Security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Easy to update with Heroku’s Dynos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Heroku Dynos = Easy to Update</a:t>
            </a:r>
            <a:endParaRPr/>
          </a:p>
        </p:txBody>
      </p:sp>
      <p:sp>
        <p:nvSpPr>
          <p:cNvPr id="307" name="Google Shape;307;g2d06d683001_1_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d06d683001_1_1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d06d683001_1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CM: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For </a:t>
            </a:r>
            <a:r>
              <a:rPr lang="en-US"/>
              <a:t>the</a:t>
            </a:r>
            <a:r>
              <a:rPr lang="en-US"/>
              <a:t> web app we have 6 main pages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Go into each page.</a:t>
            </a:r>
            <a:endParaRPr/>
          </a:p>
        </p:txBody>
      </p:sp>
      <p:sp>
        <p:nvSpPr>
          <p:cNvPr id="315" name="Google Shape;315;g2d06d683001_1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d039e4e601_0_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d039e4e601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2d039e4e601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70cb6997e0_0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70cb6997e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270cb6997e0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b129a4c405_0_19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g2b129a4c405_0_1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0" name="Google Shape;340;g2b129a4c405_0_19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d1156475f4_0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d1156475f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</a:t>
            </a:r>
            <a:endParaRPr/>
          </a:p>
        </p:txBody>
      </p:sp>
      <p:sp>
        <p:nvSpPr>
          <p:cNvPr id="350" name="Google Shape;350;g2d1156475f4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6638143c76_1_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g26638143c76_1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AK</a:t>
            </a:r>
            <a:endParaRPr/>
          </a:p>
        </p:txBody>
      </p:sp>
      <p:sp>
        <p:nvSpPr>
          <p:cNvPr id="359" name="Google Shape;359;g26638143c76_1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d0ccd31d9a_0_5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d0ccd31d9a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</a:t>
            </a:r>
            <a:endParaRPr/>
          </a:p>
        </p:txBody>
      </p:sp>
      <p:sp>
        <p:nvSpPr>
          <p:cNvPr id="369" name="Google Shape;369;g2d0ccd31d9a_0_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d0dd0a5162_0_2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d0dd0a5162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2d0dd0a5162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d0dd0a5162_0_3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d0dd0a5162_0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</a:t>
            </a:r>
            <a:endParaRPr/>
          </a:p>
        </p:txBody>
      </p:sp>
      <p:sp>
        <p:nvSpPr>
          <p:cNvPr id="385" name="Google Shape;385;g2d0dd0a5162_0_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b129a4c405_0_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g2b129a4c405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AK</a:t>
            </a:r>
            <a:endParaRPr/>
          </a:p>
        </p:txBody>
      </p:sp>
      <p:sp>
        <p:nvSpPr>
          <p:cNvPr id="57" name="Google Shape;57;g2b129a4c405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b129a4c405_0_18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g2b129a4c405_0_1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All</a:t>
            </a:r>
            <a:endParaRPr/>
          </a:p>
        </p:txBody>
      </p:sp>
      <p:sp>
        <p:nvSpPr>
          <p:cNvPr id="392" name="Google Shape;392;g2b129a4c405_0_1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66345004ab_0_2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g266345004ab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2" name="Google Shape;402;g266345004ab_0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d0dd0a5162_0_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d0dd0a5162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g2d0dd0a5162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d0ccd31d9a_0_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d0ccd31d9a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g2d0ccd31d9a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AK</a:t>
            </a:r>
            <a:endParaRPr/>
          </a:p>
        </p:txBody>
      </p:sp>
      <p:sp>
        <p:nvSpPr>
          <p:cNvPr id="77" name="Google Shape;77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129a4c405_0_3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2b129a4c405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" name="Google Shape;88;g2b129a4c405_0_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b129a4c405_0_1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2b129a4c405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CM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Monitoring System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Uses ML to get Bee Count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Want user </a:t>
            </a:r>
            <a:r>
              <a:rPr lang="en-US"/>
              <a:t>interface</a:t>
            </a:r>
            <a:r>
              <a:rPr lang="en-US"/>
              <a:t> to display bee count</a:t>
            </a:r>
            <a:endParaRPr/>
          </a:p>
        </p:txBody>
      </p:sp>
      <p:sp>
        <p:nvSpPr>
          <p:cNvPr id="101" name="Google Shape;101;g2b129a4c405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706530522f_0_1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2706530522f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 + AK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Other solutions shine in one area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Go into each reason our product shines in all areas</a:t>
            </a:r>
            <a:endParaRPr/>
          </a:p>
        </p:txBody>
      </p:sp>
      <p:sp>
        <p:nvSpPr>
          <p:cNvPr id="111" name="Google Shape;111;g2706530522f_0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8"/>
          <p:cNvSpPr txBox="1"/>
          <p:nvPr>
            <p:ph type="title"/>
          </p:nvPr>
        </p:nvSpPr>
        <p:spPr>
          <a:xfrm>
            <a:off x="0" y="3029595"/>
            <a:ext cx="9144000" cy="641604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800"/>
              <a:buFont typeface="Helvetica Neue"/>
              <a:buNone/>
              <a:defRPr b="1" i="0" sz="2800" u="none" cap="none" strike="noStrike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8"/>
          <p:cNvSpPr txBox="1"/>
          <p:nvPr/>
        </p:nvSpPr>
        <p:spPr>
          <a:xfrm>
            <a:off x="0" y="0"/>
            <a:ext cx="9144000" cy="40814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Helvetica Neue"/>
              <a:buNone/>
            </a:pPr>
            <a:r>
              <a:rPr b="1" i="0" lang="en-US" sz="20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Name of the 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" name="Google Shape;16;p8"/>
          <p:cNvCxnSpPr/>
          <p:nvPr/>
        </p:nvCxnSpPr>
        <p:spPr>
          <a:xfrm>
            <a:off x="0" y="430112"/>
            <a:ext cx="9144000" cy="0"/>
          </a:xfrm>
          <a:prstGeom prst="straightConnector1">
            <a:avLst/>
          </a:prstGeom>
          <a:noFill/>
          <a:ln cap="flat" cmpd="sng" w="12700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" name="Google Shape;17;p8"/>
          <p:cNvSpPr txBox="1"/>
          <p:nvPr/>
        </p:nvSpPr>
        <p:spPr>
          <a:xfrm>
            <a:off x="8686824" y="6519446"/>
            <a:ext cx="457176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1" i="0" lang="en-US" sz="1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1" i="0" sz="14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9"/>
          <p:cNvSpPr txBox="1"/>
          <p:nvPr>
            <p:ph type="title"/>
          </p:nvPr>
        </p:nvSpPr>
        <p:spPr>
          <a:xfrm>
            <a:off x="1" y="-1"/>
            <a:ext cx="8378687" cy="897721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9"/>
          <p:cNvSpPr txBox="1"/>
          <p:nvPr>
            <p:ph idx="1" type="body"/>
          </p:nvPr>
        </p:nvSpPr>
        <p:spPr>
          <a:xfrm>
            <a:off x="156702" y="1058885"/>
            <a:ext cx="8771602" cy="51452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9"/>
          <p:cNvSpPr txBox="1"/>
          <p:nvPr/>
        </p:nvSpPr>
        <p:spPr>
          <a:xfrm>
            <a:off x="8686824" y="6519446"/>
            <a:ext cx="457176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1" i="0" lang="en-US" sz="1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1" i="0" sz="14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" name="Google Shape;2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78688" y="-1"/>
            <a:ext cx="751118" cy="897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/>
          <p:nvPr/>
        </p:nvSpPr>
        <p:spPr>
          <a:xfrm>
            <a:off x="8686824" y="6519446"/>
            <a:ext cx="457176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1" i="0" lang="en-US" sz="1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1" i="0" sz="14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Google Shape;12;p7"/>
          <p:cNvGraphicFramePr/>
          <p:nvPr/>
        </p:nvGraphicFramePr>
        <p:xfrm>
          <a:off x="0" y="656605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{6FF0BE92-4F9A-4E53-8CC4-4E490E35067B}</a:tableStyleId>
              </a:tblPr>
              <a:tblGrid>
                <a:gridCol w="2614000"/>
                <a:gridCol w="6530000"/>
              </a:tblGrid>
              <a:tr h="291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Helvetica Neue"/>
                        <a:buNone/>
                      </a:pPr>
                      <a:r>
                        <a:rPr b="1" lang="en-US" sz="1300" u="none" cap="none" strike="noStrike">
                          <a:solidFill>
                            <a:schemeClr val="l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     Senior Design Conference</a:t>
                      </a:r>
                      <a:endParaRPr sz="1300" u="none" cap="small" strike="noStrike">
                        <a:solidFill>
                          <a:schemeClr val="lt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D153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i="0" lang="en-US" sz="1400" u="none" cap="none" strike="noStrike">
                          <a:solidFill>
                            <a:schemeClr val="lt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     School of Engineering | Santa Clara University</a:t>
                      </a:r>
                      <a:endParaRPr sz="1400" u="none" cap="none" strike="noStrike"/>
                    </a:p>
                  </a:txBody>
                  <a:tcPr marT="0" marB="0" marR="0" marL="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F7F7F"/>
                    </a:solidFill>
                  </a:tcPr>
                </a:tc>
              </a:tr>
            </a:tbl>
          </a:graphicData>
        </a:graphic>
      </p:graphicFrame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comments" Target="../comments/comment3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4.xml"/><Relationship Id="rId4" Type="http://schemas.openxmlformats.org/officeDocument/2006/relationships/image" Target="../media/image24.jpg"/><Relationship Id="rId5" Type="http://schemas.openxmlformats.org/officeDocument/2006/relationships/image" Target="../media/image3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5.xml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comments" Target="../comments/comment6.xml"/><Relationship Id="rId4" Type="http://schemas.openxmlformats.org/officeDocument/2006/relationships/image" Target="../media/image42.png"/><Relationship Id="rId5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jp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comments" Target="../comments/comment7.xml"/><Relationship Id="rId4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comments" Target="../comments/comment8.xml"/><Relationship Id="rId4" Type="http://schemas.openxmlformats.org/officeDocument/2006/relationships/image" Target="../media/image26.png"/><Relationship Id="rId9" Type="http://schemas.openxmlformats.org/officeDocument/2006/relationships/image" Target="../media/image31.png"/><Relationship Id="rId5" Type="http://schemas.openxmlformats.org/officeDocument/2006/relationships/image" Target="../media/image19.png"/><Relationship Id="rId6" Type="http://schemas.openxmlformats.org/officeDocument/2006/relationships/image" Target="../media/image29.png"/><Relationship Id="rId7" Type="http://schemas.openxmlformats.org/officeDocument/2006/relationships/image" Target="../media/image27.png"/><Relationship Id="rId8" Type="http://schemas.openxmlformats.org/officeDocument/2006/relationships/image" Target="../media/image3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Relationship Id="rId4" Type="http://schemas.openxmlformats.org/officeDocument/2006/relationships/image" Target="../media/image30.png"/><Relationship Id="rId5" Type="http://schemas.openxmlformats.org/officeDocument/2006/relationships/image" Target="../media/image2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9.png"/><Relationship Id="rId4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0.png"/><Relationship Id="rId4" Type="http://schemas.openxmlformats.org/officeDocument/2006/relationships/image" Target="../media/image2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comments" Target="../comments/comment9.xml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youtube.com/watch?v=kb2Gad74b8k" TargetMode="External"/><Relationship Id="rId4" Type="http://schemas.openxmlformats.org/officeDocument/2006/relationships/image" Target="../media/image35.jpg"/><Relationship Id="rId5" Type="http://schemas.openxmlformats.org/officeDocument/2006/relationships/hyperlink" Target="https://www.youtube.com/watch?v=kb2Gad74b8k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3.png"/><Relationship Id="rId4" Type="http://schemas.openxmlformats.org/officeDocument/2006/relationships/image" Target="../media/image3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comments" Target="../comments/comment10.xml"/><Relationship Id="rId4" Type="http://schemas.openxmlformats.org/officeDocument/2006/relationships/image" Target="../media/image34.jpg"/><Relationship Id="rId5" Type="http://schemas.openxmlformats.org/officeDocument/2006/relationships/image" Target="../media/image41.jpg"/><Relationship Id="rId6" Type="http://schemas.openxmlformats.org/officeDocument/2006/relationships/image" Target="../media/image38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mmyolo.readthedocs.io/en/latest/recommended_topics/algorithm_descriptions/yolov8_description.html" TargetMode="External"/><Relationship Id="rId4" Type="http://schemas.openxmlformats.org/officeDocument/2006/relationships/hyperlink" Target="https://apic.ai/agroscience.html" TargetMode="External"/><Relationship Id="rId5" Type="http://schemas.openxmlformats.org/officeDocument/2006/relationships/hyperlink" Target="https://broodminder.com/" TargetMode="External"/><Relationship Id="rId6" Type="http://schemas.openxmlformats.org/officeDocument/2006/relationships/hyperlink" Target="https://www.eyesonhives.com/product/eyesonhives-scout/" TargetMode="External"/><Relationship Id="rId7" Type="http://schemas.openxmlformats.org/officeDocument/2006/relationships/hyperlink" Target="https://bigpicture.one/blog/project-risk-assessment-examples/" TargetMode="External"/><Relationship Id="rId8" Type="http://schemas.openxmlformats.org/officeDocument/2006/relationships/hyperlink" Target="https://github.com/wjsanek/wjsanek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2.xml"/><Relationship Id="rId4" Type="http://schemas.openxmlformats.org/officeDocument/2006/relationships/image" Target="../media/image1.png"/><Relationship Id="rId5" Type="http://schemas.openxmlformats.org/officeDocument/2006/relationships/image" Target="../media/image7.png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"/>
          <p:cNvSpPr/>
          <p:nvPr/>
        </p:nvSpPr>
        <p:spPr>
          <a:xfrm>
            <a:off x="0" y="3337971"/>
            <a:ext cx="9144000" cy="848400"/>
          </a:xfrm>
          <a:prstGeom prst="rect">
            <a:avLst/>
          </a:prstGeom>
          <a:solidFill>
            <a:srgbClr val="D8E2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99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Hiv3: An Efficient Beehive Monitoring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"/>
          <p:cNvSpPr txBox="1"/>
          <p:nvPr/>
        </p:nvSpPr>
        <p:spPr>
          <a:xfrm>
            <a:off x="795600" y="4821650"/>
            <a:ext cx="76233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Aneal Kuverji, Connor Merhab, Jack Ursillo, Anshuman Sahu</a:t>
            </a:r>
            <a:endParaRPr b="1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Advisor</a:t>
            </a:r>
            <a:r>
              <a:rPr b="1"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</a:t>
            </a:r>
            <a:r>
              <a:rPr b="1" i="0" lang="en-US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Dr. Behnam Dezfouli, Dr. Shiva Jahangiri, </a:t>
            </a:r>
            <a:endParaRPr b="1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Gerhard Eschelbeck, Lisa Eschelbeck</a:t>
            </a:r>
            <a:endParaRPr b="1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" name="Google Shape;32;p1"/>
          <p:cNvSpPr txBox="1"/>
          <p:nvPr/>
        </p:nvSpPr>
        <p:spPr>
          <a:xfrm>
            <a:off x="1260315" y="2876306"/>
            <a:ext cx="6693863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Senior Design Conference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"/>
          <p:cNvSpPr txBox="1"/>
          <p:nvPr/>
        </p:nvSpPr>
        <p:spPr>
          <a:xfrm>
            <a:off x="1225068" y="6008941"/>
            <a:ext cx="669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B4053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May </a:t>
            </a:r>
            <a:r>
              <a:rPr b="0" i="0" lang="en-US" sz="1800" u="none" cap="none" strike="noStrike">
                <a:solidFill>
                  <a:srgbClr val="B4053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2024</a:t>
            </a:r>
            <a:endParaRPr b="0" i="0" sz="1800" u="none" cap="none" strike="noStrike">
              <a:solidFill>
                <a:srgbClr val="B40537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descr="Santa Clara University Official Seal" id="34" name="Google Shape;3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567" y="175563"/>
            <a:ext cx="1108796" cy="11087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3738" y="175575"/>
            <a:ext cx="4216534" cy="31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b129a4c405_0_66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Requirements &amp; Constraints</a:t>
            </a:r>
            <a:endParaRPr/>
          </a:p>
        </p:txBody>
      </p:sp>
      <p:sp>
        <p:nvSpPr>
          <p:cNvPr id="123" name="Google Shape;123;g2b129a4c405_0_66"/>
          <p:cNvSpPr txBox="1"/>
          <p:nvPr>
            <p:ph idx="1" type="body"/>
          </p:nvPr>
        </p:nvSpPr>
        <p:spPr>
          <a:xfrm>
            <a:off x="156702" y="1058885"/>
            <a:ext cx="8771700" cy="51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200"/>
              <a:t>Non-Functional Requirements</a:t>
            </a:r>
            <a:endParaRPr b="1" sz="2200"/>
          </a:p>
          <a:p>
            <a:pPr indent="-36830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Secure</a:t>
            </a:r>
            <a:endParaRPr sz="2200"/>
          </a:p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Reliable</a:t>
            </a:r>
            <a:endParaRPr sz="2200"/>
          </a:p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Easy to use</a:t>
            </a:r>
            <a:endParaRPr sz="2200"/>
          </a:p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Easy to install/setup</a:t>
            </a:r>
            <a:endParaRPr sz="2200"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200"/>
              <a:t>Constraints</a:t>
            </a:r>
            <a:endParaRPr b="1" sz="2200"/>
          </a:p>
          <a:p>
            <a:pPr indent="-36830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Low-power efficient system</a:t>
            </a:r>
            <a:endParaRPr sz="2200"/>
          </a:p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Cost effective</a:t>
            </a:r>
            <a:endParaRPr sz="2200"/>
          </a:p>
          <a:p>
            <a:pPr indent="-36830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Open-source</a:t>
            </a:r>
            <a:endParaRPr sz="2200"/>
          </a:p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Unique user access</a:t>
            </a:r>
            <a:endParaRPr sz="2200"/>
          </a:p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Remote and local accessibility</a:t>
            </a:r>
            <a:endParaRPr sz="2200"/>
          </a:p>
          <a:p>
            <a:pPr indent="-3683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Simultaneous live stream and photo capture</a:t>
            </a:r>
            <a:endParaRPr sz="2200"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b129a4c405_0_102"/>
          <p:cNvSpPr txBox="1"/>
          <p:nvPr>
            <p:ph type="title"/>
          </p:nvPr>
        </p:nvSpPr>
        <p:spPr>
          <a:xfrm>
            <a:off x="0" y="3029595"/>
            <a:ext cx="9144000" cy="6417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System Overview</a:t>
            </a:r>
            <a:endParaRPr/>
          </a:p>
        </p:txBody>
      </p:sp>
      <p:pic>
        <p:nvPicPr>
          <p:cNvPr id="130" name="Google Shape;130;g2b129a4c405_0_1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2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2b129a4c405_0_102"/>
          <p:cNvSpPr txBox="1"/>
          <p:nvPr/>
        </p:nvSpPr>
        <p:spPr>
          <a:xfrm>
            <a:off x="-62" y="0"/>
            <a:ext cx="30867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g2b129a4c405_0_1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2b129a4c405_0_102"/>
          <p:cNvSpPr txBox="1"/>
          <p:nvPr/>
        </p:nvSpPr>
        <p:spPr>
          <a:xfrm>
            <a:off x="-58" y="-41900"/>
            <a:ext cx="114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99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Hiv3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g2b129a4c405_0_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158" y="-145902"/>
            <a:ext cx="872566" cy="65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b129a4c405_0_169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Design Rationale</a:t>
            </a:r>
            <a:endParaRPr/>
          </a:p>
        </p:txBody>
      </p:sp>
      <p:sp>
        <p:nvSpPr>
          <p:cNvPr id="141" name="Google Shape;141;g2b129a4c405_0_169"/>
          <p:cNvSpPr txBox="1"/>
          <p:nvPr>
            <p:ph idx="1" type="body"/>
          </p:nvPr>
        </p:nvSpPr>
        <p:spPr>
          <a:xfrm>
            <a:off x="104902" y="959760"/>
            <a:ext cx="8771700" cy="51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012"/>
              <a:t>ESP32 Camera</a:t>
            </a:r>
            <a:endParaRPr b="1" sz="2012"/>
          </a:p>
          <a:p>
            <a:pPr indent="-356393" lvl="1" marL="9144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SzPts val="2013"/>
              <a:buFont typeface="Helvetica Neue"/>
              <a:buChar char="○"/>
            </a:pPr>
            <a:r>
              <a:rPr lang="en-US" sz="2012"/>
              <a:t>Inexpensive, provides high resolution images, secure, low power</a:t>
            </a:r>
            <a:endParaRPr sz="2012"/>
          </a:p>
          <a:p>
            <a:pPr indent="0" lvl="0" marL="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012"/>
              <a:t>Solar Panel and Battery</a:t>
            </a:r>
            <a:r>
              <a:rPr lang="en-US" sz="2012"/>
              <a:t> </a:t>
            </a:r>
            <a:endParaRPr sz="2012"/>
          </a:p>
          <a:p>
            <a:pPr indent="-356393" lvl="1" marL="9144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SzPts val="2013"/>
              <a:buFont typeface="Helvetica Neue"/>
              <a:buChar char="○"/>
            </a:pPr>
            <a:r>
              <a:rPr lang="en-US" sz="2012"/>
              <a:t>Powers the system, </a:t>
            </a:r>
            <a:r>
              <a:rPr lang="en-US" sz="2012"/>
              <a:t>sustainable</a:t>
            </a:r>
            <a:endParaRPr sz="2012"/>
          </a:p>
          <a:p>
            <a:pPr indent="0" lvl="0" marL="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012"/>
              <a:t>Raspberry Pi</a:t>
            </a:r>
            <a:endParaRPr b="1" sz="2012"/>
          </a:p>
          <a:p>
            <a:pPr indent="-356393" lvl="1" marL="9144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SzPts val="2013"/>
              <a:buFont typeface="Helvetica Neue"/>
              <a:buChar char="○"/>
            </a:pPr>
            <a:r>
              <a:rPr lang="en-US" sz="2012"/>
              <a:t>Powerful, manages ESP32, remote management</a:t>
            </a:r>
            <a:endParaRPr sz="2012"/>
          </a:p>
          <a:p>
            <a:pPr indent="0" lvl="0" marL="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012"/>
              <a:t>Edge Server</a:t>
            </a:r>
            <a:endParaRPr b="1" sz="2012"/>
          </a:p>
          <a:p>
            <a:pPr indent="-356393" lvl="1" marL="9144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SzPts val="2013"/>
              <a:buFont typeface="Helvetica Neue"/>
              <a:buChar char="○"/>
            </a:pPr>
            <a:r>
              <a:rPr lang="en-US" sz="2012"/>
              <a:t>Powerful, used to compile machine learning model</a:t>
            </a:r>
            <a:endParaRPr sz="2012"/>
          </a:p>
          <a:p>
            <a:pPr indent="0" lvl="0" marL="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012"/>
              <a:t>Heroku</a:t>
            </a:r>
            <a:endParaRPr b="1" sz="2012"/>
          </a:p>
          <a:p>
            <a:pPr indent="-356393" lvl="1" marL="9144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SzPts val="2013"/>
              <a:buFont typeface="Helvetica Neue"/>
              <a:buChar char="○"/>
            </a:pPr>
            <a:r>
              <a:rPr lang="en-US" sz="2012"/>
              <a:t>Inexpensive, scalable, hosting</a:t>
            </a:r>
            <a:endParaRPr sz="2012"/>
          </a:p>
          <a:p>
            <a:pPr indent="0" lvl="0" marL="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012"/>
              <a:t>MongoDB</a:t>
            </a:r>
            <a:endParaRPr b="1" sz="2012"/>
          </a:p>
          <a:p>
            <a:pPr indent="-356393" lvl="1" marL="9144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SzPts val="2013"/>
              <a:buFont typeface="Helvetica Neue"/>
              <a:buChar char="○"/>
            </a:pPr>
            <a:r>
              <a:rPr lang="en-US" sz="2012"/>
              <a:t>Performance, stores user roles and processed data</a:t>
            </a:r>
            <a:endParaRPr sz="2012"/>
          </a:p>
          <a:p>
            <a:pPr indent="0" lvl="0" marL="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012"/>
              <a:t>React</a:t>
            </a:r>
            <a:endParaRPr b="1" sz="2012"/>
          </a:p>
          <a:p>
            <a:pPr indent="-356393" lvl="1" marL="9144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SzPts val="2013"/>
              <a:buFont typeface="Helvetica Neue"/>
              <a:buChar char="○"/>
            </a:pPr>
            <a:r>
              <a:rPr lang="en-US" sz="2012"/>
              <a:t>Easy to use, displays metrics on dashboard</a:t>
            </a:r>
            <a:endParaRPr sz="2012"/>
          </a:p>
          <a:p>
            <a:pPr indent="0" lvl="0" marL="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012"/>
              <a:t>Yolo V8</a:t>
            </a:r>
            <a:endParaRPr b="1" sz="2012"/>
          </a:p>
          <a:p>
            <a:pPr indent="-356393" lvl="1" marL="9144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SzPts val="2013"/>
              <a:buFont typeface="Helvetica Neue"/>
              <a:buChar char="○"/>
            </a:pPr>
            <a:r>
              <a:rPr lang="en-US" sz="2012"/>
              <a:t>Accurate, quick, open source</a:t>
            </a:r>
            <a:endParaRPr sz="2012"/>
          </a:p>
          <a:p>
            <a:pPr indent="0" lvl="0" marL="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012"/>
              <a:t>Cloudflare</a:t>
            </a:r>
            <a:endParaRPr b="1" sz="2012"/>
          </a:p>
          <a:p>
            <a:pPr indent="-356393" lvl="1" marL="914400" rtl="0" algn="l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SzPts val="2013"/>
              <a:buFont typeface="Helvetica Neue"/>
              <a:buChar char="○"/>
            </a:pPr>
            <a:r>
              <a:rPr lang="en-US" sz="2012"/>
              <a:t>Industry standard, secure, scalable, reliable</a:t>
            </a:r>
            <a:endParaRPr sz="2012"/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t/>
            </a:r>
            <a:endParaRPr sz="1612"/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250"/>
              <a:buNone/>
            </a:pPr>
            <a:r>
              <a:t/>
            </a:r>
            <a:endParaRPr sz="155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706530522f_0_0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Risk Analysis</a:t>
            </a:r>
            <a:endParaRPr/>
          </a:p>
        </p:txBody>
      </p:sp>
      <p:graphicFrame>
        <p:nvGraphicFramePr>
          <p:cNvPr id="148" name="Google Shape;148;g2706530522f_0_0"/>
          <p:cNvGraphicFramePr/>
          <p:nvPr/>
        </p:nvGraphicFramePr>
        <p:xfrm>
          <a:off x="206625" y="944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{8B97133B-33D7-420E-A761-2068A983133D}</a:tableStyleId>
              </a:tblPr>
              <a:tblGrid>
                <a:gridCol w="1746150"/>
                <a:gridCol w="1746150"/>
                <a:gridCol w="1746150"/>
                <a:gridCol w="1746150"/>
                <a:gridCol w="1746150"/>
              </a:tblGrid>
              <a:tr h="63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Risk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Likelihood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Impact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Risk Rating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Response</a:t>
                      </a:r>
                      <a:endParaRPr b="1"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</a:tr>
              <a:tr h="879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enough sunlight 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4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12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Battery is USB-C </a:t>
                      </a: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chargeable, solar panel can be repositioned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</a:tr>
              <a:tr h="63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Camera “browns out”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5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</a:t>
                      </a:r>
                      <a:endParaRPr sz="16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Camera will need to be replaced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</a:tr>
              <a:tr h="100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Unauthorized user access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Non-authorized users are guests with limited access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</a:tr>
              <a:tr h="63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Cloudflare goes offline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5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5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Wait for reconnection</a:t>
                      </a:r>
                      <a:endParaRPr sz="15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149" name="Google Shape;149;g2706530522f_0_0"/>
          <p:cNvSpPr txBox="1"/>
          <p:nvPr/>
        </p:nvSpPr>
        <p:spPr>
          <a:xfrm>
            <a:off x="372950" y="5376600"/>
            <a:ext cx="2600100" cy="11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2706530522f_0_0"/>
          <p:cNvSpPr txBox="1"/>
          <p:nvPr/>
        </p:nvSpPr>
        <p:spPr>
          <a:xfrm>
            <a:off x="206625" y="5050875"/>
            <a:ext cx="3492300" cy="14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Helvetica Neue"/>
                <a:ea typeface="Helvetica Neue"/>
                <a:cs typeface="Helvetica Neue"/>
                <a:sym typeface="Helvetica Neue"/>
              </a:rPr>
              <a:t>Likelihood values:</a:t>
            </a:r>
            <a:br>
              <a:rPr lang="en-US" sz="130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1 - Very unlikely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2 - Not likely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3 - Possible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4 - Probable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5 - Very likely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1" name="Google Shape;151;g2706530522f_0_0"/>
          <p:cNvSpPr txBox="1"/>
          <p:nvPr/>
        </p:nvSpPr>
        <p:spPr>
          <a:xfrm>
            <a:off x="3511750" y="5024100"/>
            <a:ext cx="3492300" cy="14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Helvetica Neue"/>
                <a:ea typeface="Helvetica Neue"/>
                <a:cs typeface="Helvetica Neue"/>
                <a:sym typeface="Helvetica Neue"/>
              </a:rPr>
              <a:t>Impact </a:t>
            </a:r>
            <a:r>
              <a:rPr b="1" lang="en-US" sz="1800">
                <a:latin typeface="Helvetica Neue"/>
                <a:ea typeface="Helvetica Neue"/>
                <a:cs typeface="Helvetica Neue"/>
                <a:sym typeface="Helvetica Neue"/>
              </a:rPr>
              <a:t>values:</a:t>
            </a:r>
            <a:br>
              <a:rPr lang="en-US" sz="130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1 - Negligible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2 - Low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3 - Moderate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4 - Significant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5 - Catastrophic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2" name="Google Shape;152;g2706530522f_0_0"/>
          <p:cNvSpPr txBox="1"/>
          <p:nvPr/>
        </p:nvSpPr>
        <p:spPr>
          <a:xfrm>
            <a:off x="2403400" y="5759850"/>
            <a:ext cx="7149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X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" name="Google Shape;153;g2706530522f_0_0"/>
          <p:cNvSpPr txBox="1"/>
          <p:nvPr/>
        </p:nvSpPr>
        <p:spPr>
          <a:xfrm>
            <a:off x="5719575" y="5759850"/>
            <a:ext cx="7149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=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2706530522f_0_0"/>
          <p:cNvSpPr txBox="1"/>
          <p:nvPr/>
        </p:nvSpPr>
        <p:spPr>
          <a:xfrm>
            <a:off x="7055825" y="5200350"/>
            <a:ext cx="1718400" cy="11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Helvetica Neue"/>
                <a:ea typeface="Helvetica Neue"/>
                <a:cs typeface="Helvetica Neue"/>
                <a:sym typeface="Helvetica Neue"/>
              </a:rPr>
              <a:t>Risk Rating 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[1-6] - Low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[7-12] - Medium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Helvetica Neue"/>
                <a:ea typeface="Helvetica Neue"/>
                <a:cs typeface="Helvetica Neue"/>
                <a:sym typeface="Helvetica Neue"/>
              </a:rPr>
              <a:t>[13-25] - High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7050073d76_1_12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Level Overview</a:t>
            </a:r>
            <a:endParaRPr/>
          </a:p>
        </p:txBody>
      </p:sp>
      <p:pic>
        <p:nvPicPr>
          <p:cNvPr id="161" name="Google Shape;161;g27050073d76_1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30400" y="17028225"/>
            <a:ext cx="3933224" cy="150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27050073d76_1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82800" y="17180625"/>
            <a:ext cx="3933224" cy="150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27050073d76_1_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803183"/>
            <a:ext cx="9144001" cy="3821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05c405c90_0_0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System Architecture (whole view)</a:t>
            </a:r>
            <a:endParaRPr/>
          </a:p>
        </p:txBody>
      </p:sp>
      <p:pic>
        <p:nvPicPr>
          <p:cNvPr id="170" name="Google Shape;170;g2d05c405c90_0_0"/>
          <p:cNvPicPr preferRelativeResize="0"/>
          <p:nvPr/>
        </p:nvPicPr>
        <p:blipFill rotWithShape="1">
          <a:blip r:embed="rId4">
            <a:alphaModFix/>
          </a:blip>
          <a:srcRect b="0" l="1468" r="0" t="0"/>
          <a:stretch/>
        </p:blipFill>
        <p:spPr>
          <a:xfrm>
            <a:off x="0" y="2001879"/>
            <a:ext cx="9143999" cy="3323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7050073d76_0_15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System Architecture (cont.)</a:t>
            </a:r>
            <a:endParaRPr/>
          </a:p>
        </p:txBody>
      </p:sp>
      <p:pic>
        <p:nvPicPr>
          <p:cNvPr id="177" name="Google Shape;177;g27050073d76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09581"/>
            <a:ext cx="9144002" cy="2529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d063b5b5a1_0_7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ESP32</a:t>
            </a:r>
            <a:endParaRPr/>
          </a:p>
        </p:txBody>
      </p:sp>
      <p:sp>
        <p:nvSpPr>
          <p:cNvPr id="184" name="Google Shape;184;g2d063b5b5a1_0_7"/>
          <p:cNvSpPr txBox="1"/>
          <p:nvPr/>
        </p:nvSpPr>
        <p:spPr>
          <a:xfrm>
            <a:off x="231700" y="1081200"/>
            <a:ext cx="86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g2d063b5b5a1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8500" y="2097038"/>
            <a:ext cx="3751251" cy="2663924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6" name="Google Shape;186;g2d063b5b5a1_0_7"/>
          <p:cNvSpPr txBox="1"/>
          <p:nvPr/>
        </p:nvSpPr>
        <p:spPr>
          <a:xfrm>
            <a:off x="4925075" y="4878375"/>
            <a:ext cx="36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/>
              <a:t>Photo used in ML </a:t>
            </a:r>
            <a:endParaRPr i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/>
              <a:t>model </a:t>
            </a:r>
            <a:r>
              <a:rPr i="1" lang="en-US"/>
              <a:t>captured</a:t>
            </a:r>
            <a:r>
              <a:rPr i="1" lang="en-US"/>
              <a:t> on ESP-32</a:t>
            </a:r>
            <a:endParaRPr i="1"/>
          </a:p>
        </p:txBody>
      </p:sp>
      <p:sp>
        <p:nvSpPr>
          <p:cNvPr id="187" name="Google Shape;187;g2d063b5b5a1_0_7"/>
          <p:cNvSpPr txBox="1"/>
          <p:nvPr/>
        </p:nvSpPr>
        <p:spPr>
          <a:xfrm>
            <a:off x="134675" y="1326025"/>
            <a:ext cx="4589400" cy="43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●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Able to take different range of images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●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Secure OTA updates from the Raspberry Pi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●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Connects to user’s local IP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●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Deep sleep capabilities allow for efficient power consumption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8" name="Google Shape;188;g2d063b5b5a1_0_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" y="5635521"/>
            <a:ext cx="3394473" cy="9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7050073d76_0_30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System Architecture (cont.)</a:t>
            </a:r>
            <a:endParaRPr/>
          </a:p>
        </p:txBody>
      </p:sp>
      <p:pic>
        <p:nvPicPr>
          <p:cNvPr id="195" name="Google Shape;195;g27050073d76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1467"/>
            <a:ext cx="9144000" cy="3497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063b5b5a1_0_17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Raspberry Pi</a:t>
            </a:r>
            <a:endParaRPr/>
          </a:p>
        </p:txBody>
      </p:sp>
      <p:sp>
        <p:nvSpPr>
          <p:cNvPr id="202" name="Google Shape;202;g2d063b5b5a1_0_17"/>
          <p:cNvSpPr txBox="1"/>
          <p:nvPr/>
        </p:nvSpPr>
        <p:spPr>
          <a:xfrm>
            <a:off x="231700" y="1081200"/>
            <a:ext cx="86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2d063b5b5a1_0_17"/>
          <p:cNvSpPr txBox="1"/>
          <p:nvPr/>
        </p:nvSpPr>
        <p:spPr>
          <a:xfrm>
            <a:off x="4925075" y="4878375"/>
            <a:ext cx="36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sp>
        <p:nvSpPr>
          <p:cNvPr id="204" name="Google Shape;204;g2d063b5b5a1_0_17"/>
          <p:cNvSpPr txBox="1"/>
          <p:nvPr/>
        </p:nvSpPr>
        <p:spPr>
          <a:xfrm>
            <a:off x="4526075" y="1539875"/>
            <a:ext cx="4496100" cy="45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●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Manages the cameras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○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Handles esp OTA requests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○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Access point that establishes communication with cloud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●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Watchdog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○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Upon folder change send new packages to the database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●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Machine Learning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○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Makes a prediction on images 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5" name="Google Shape;205;g2d063b5b5a1_0_17"/>
          <p:cNvPicPr preferRelativeResize="0"/>
          <p:nvPr/>
        </p:nvPicPr>
        <p:blipFill rotWithShape="1">
          <a:blip r:embed="rId3">
            <a:alphaModFix/>
          </a:blip>
          <a:srcRect b="9985" l="0" r="0" t="9873"/>
          <a:stretch/>
        </p:blipFill>
        <p:spPr>
          <a:xfrm>
            <a:off x="162725" y="2450025"/>
            <a:ext cx="4343101" cy="195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2d063b5b5a1_0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78379"/>
            <a:ext cx="4451152" cy="170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2d0ccd31d9a_0_0"/>
          <p:cNvSpPr txBox="1"/>
          <p:nvPr/>
        </p:nvSpPr>
        <p:spPr>
          <a:xfrm>
            <a:off x="0" y="41450"/>
            <a:ext cx="91440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800"/>
              <a:buFont typeface="Helvetica Neue"/>
              <a:buNone/>
            </a:pPr>
            <a:r>
              <a:rPr b="1" lang="en-US" sz="2800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Outline</a:t>
            </a:r>
            <a:endParaRPr/>
          </a:p>
        </p:txBody>
      </p:sp>
      <p:sp>
        <p:nvSpPr>
          <p:cNvPr id="42" name="Google Shape;42;g2d0ccd31d9a_0_0"/>
          <p:cNvSpPr txBox="1"/>
          <p:nvPr/>
        </p:nvSpPr>
        <p:spPr>
          <a:xfrm>
            <a:off x="290100" y="683700"/>
            <a:ext cx="8563800" cy="5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400"/>
              <a:buFont typeface="Helvetica Neue"/>
              <a:buAutoNum type="arabicPeriod"/>
            </a:pPr>
            <a:r>
              <a:rPr b="1" lang="en-US" sz="2400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Motivation</a:t>
            </a:r>
            <a:endParaRPr b="1" sz="2400">
              <a:solidFill>
                <a:srgbClr val="B4053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400"/>
              <a:buFont typeface="Helvetica Neue"/>
              <a:buAutoNum type="arabicPeriod"/>
            </a:pPr>
            <a:r>
              <a:rPr b="1" lang="en-US" sz="2400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Current Solutions</a:t>
            </a:r>
            <a:endParaRPr b="1" sz="2400">
              <a:solidFill>
                <a:srgbClr val="B4053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400"/>
              <a:buFont typeface="Helvetica Neue"/>
              <a:buAutoNum type="arabicPeriod"/>
            </a:pPr>
            <a:r>
              <a:rPr b="1" lang="en-US" sz="2400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Our Solutions</a:t>
            </a:r>
            <a:endParaRPr b="1" sz="2400">
              <a:solidFill>
                <a:srgbClr val="B4053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400"/>
              <a:buFont typeface="Helvetica Neue"/>
              <a:buAutoNum type="arabicPeriod"/>
            </a:pPr>
            <a:r>
              <a:rPr b="1" lang="en-US" sz="2400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System Overview</a:t>
            </a:r>
            <a:endParaRPr b="1" sz="2400">
              <a:solidFill>
                <a:srgbClr val="B4053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400"/>
              <a:buFont typeface="Helvetica Neue"/>
              <a:buAutoNum type="arabicPeriod"/>
            </a:pPr>
            <a:r>
              <a:rPr b="1" lang="en-US" sz="2400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Demo</a:t>
            </a:r>
            <a:endParaRPr b="1" sz="2400">
              <a:solidFill>
                <a:srgbClr val="B4053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400"/>
              <a:buFont typeface="Helvetica Neue"/>
              <a:buAutoNum type="arabicPeriod"/>
            </a:pPr>
            <a:r>
              <a:rPr b="1" lang="en-US" sz="2400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Testing and Evaluation</a:t>
            </a:r>
            <a:endParaRPr b="1" sz="2400">
              <a:solidFill>
                <a:srgbClr val="B4053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400"/>
              <a:buFont typeface="Helvetica Neue"/>
              <a:buAutoNum type="arabicPeriod"/>
            </a:pPr>
            <a:r>
              <a:rPr b="1" lang="en-US" sz="2400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Future Work</a:t>
            </a:r>
            <a:endParaRPr b="1" sz="2400">
              <a:solidFill>
                <a:srgbClr val="B4053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400"/>
              <a:buFont typeface="Helvetica Neue"/>
              <a:buAutoNum type="arabicPeriod"/>
            </a:pPr>
            <a:r>
              <a:rPr b="1" lang="en-US" sz="2400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 &amp; A</a:t>
            </a:r>
            <a:endParaRPr b="1" sz="2400">
              <a:solidFill>
                <a:srgbClr val="B4053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7050073d76_1_0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Security &amp; Privacy</a:t>
            </a:r>
            <a:endParaRPr/>
          </a:p>
        </p:txBody>
      </p:sp>
      <p:sp>
        <p:nvSpPr>
          <p:cNvPr id="213" name="Google Shape;213;g27050073d76_1_0"/>
          <p:cNvSpPr txBox="1"/>
          <p:nvPr>
            <p:ph idx="1" type="body"/>
          </p:nvPr>
        </p:nvSpPr>
        <p:spPr>
          <a:xfrm>
            <a:off x="295025" y="897600"/>
            <a:ext cx="8738400" cy="5401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Industry standard solution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Additional security features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Scalable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Cost effective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/>
              <a:t>SSL Tunnel/Domain</a:t>
            </a:r>
            <a:endParaRPr b="1"/>
          </a:p>
          <a:p>
            <a:pPr indent="-3556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Raspberry Pi establishes one way communication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Cloudflare handles HTTPS requests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Authentication page requiring SSO to prevent non-whitelisted users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Reverse SSH connection to Raspberry Pi to prevent unauthorized external requests</a:t>
            </a:r>
            <a:endParaRPr/>
          </a:p>
          <a:p>
            <a:pPr indent="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r>
              <a:rPr lang="en-US"/>
              <a:t> </a:t>
            </a:r>
            <a:endParaRPr/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/>
          </a:p>
        </p:txBody>
      </p:sp>
      <p:pic>
        <p:nvPicPr>
          <p:cNvPr id="214" name="Google Shape;214;g27050073d76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1625" y="5143525"/>
            <a:ext cx="3622376" cy="138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d0d861a98e_0_6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Machine Learning Basics</a:t>
            </a:r>
            <a:endParaRPr/>
          </a:p>
        </p:txBody>
      </p:sp>
      <p:pic>
        <p:nvPicPr>
          <p:cNvPr id="221" name="Google Shape;221;g2d0d861a98e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4925" y="517675"/>
            <a:ext cx="9333000" cy="699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b129a4c405_0_123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YOLOv8</a:t>
            </a:r>
            <a:endParaRPr/>
          </a:p>
        </p:txBody>
      </p:sp>
      <p:sp>
        <p:nvSpPr>
          <p:cNvPr id="228" name="Google Shape;228;g2b129a4c405_0_123"/>
          <p:cNvSpPr txBox="1"/>
          <p:nvPr>
            <p:ph idx="1" type="body"/>
          </p:nvPr>
        </p:nvSpPr>
        <p:spPr>
          <a:xfrm>
            <a:off x="156702" y="1058885"/>
            <a:ext cx="8771700" cy="51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A machine-learning model framework for object detection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Real time prediction</a:t>
            </a:r>
            <a:endParaRPr sz="2400"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Reads the image once</a:t>
            </a:r>
            <a:endParaRPr sz="2400"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Makes boundary boxes and classifies each bees within the boundary box</a:t>
            </a:r>
            <a:endParaRPr sz="2400"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Can detect whether a bee is carrying pollen or not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Trained this model with a NVIDIA RTX 4070 GPU</a:t>
            </a:r>
            <a:endParaRPr sz="2400"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Allows us to use CUDA to speed up training process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Utilizes an external library to track bees </a:t>
            </a:r>
            <a:endParaRPr sz="2400"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Can track how many bees go in and out of the hive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d0d861a98e_0_0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Repulsion Loss</a:t>
            </a:r>
            <a:endParaRPr/>
          </a:p>
        </p:txBody>
      </p:sp>
      <p:sp>
        <p:nvSpPr>
          <p:cNvPr id="235" name="Google Shape;235;g2d0d861a98e_0_0"/>
          <p:cNvSpPr txBox="1"/>
          <p:nvPr>
            <p:ph idx="1" type="body"/>
          </p:nvPr>
        </p:nvSpPr>
        <p:spPr>
          <a:xfrm>
            <a:off x="156702" y="1058885"/>
            <a:ext cx="8771700" cy="514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Because bees stick close together and overlap one another, it is hard for an ML model to track and differentiate from one another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Solution: Repulsion Loss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There are </a:t>
            </a:r>
            <a:r>
              <a:rPr lang="en-US"/>
              <a:t>three</a:t>
            </a:r>
            <a:r>
              <a:rPr lang="en-US"/>
              <a:t> main components to repulsion loss:</a:t>
            </a:r>
            <a:endParaRPr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/>
              <a:t>Attraction with </a:t>
            </a:r>
            <a:r>
              <a:rPr lang="en-US"/>
              <a:t>associated</a:t>
            </a:r>
            <a:r>
              <a:rPr lang="en-US"/>
              <a:t> box (Attr)</a:t>
            </a:r>
            <a:endParaRPr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/>
              <a:t>Repulsion from other predictions (RepBox)</a:t>
            </a:r>
            <a:endParaRPr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/>
              <a:t>Repulsion from other ground truths (RepGT)</a:t>
            </a:r>
            <a:endParaRPr/>
          </a:p>
        </p:txBody>
      </p:sp>
      <p:pic>
        <p:nvPicPr>
          <p:cNvPr id="236" name="Google Shape;236;g2d0d861a98e_0_0"/>
          <p:cNvPicPr preferRelativeResize="0"/>
          <p:nvPr/>
        </p:nvPicPr>
        <p:blipFill rotWithShape="1">
          <a:blip r:embed="rId3">
            <a:alphaModFix/>
          </a:blip>
          <a:srcRect b="0" l="2970" r="884" t="0"/>
          <a:stretch/>
        </p:blipFill>
        <p:spPr>
          <a:xfrm>
            <a:off x="1628700" y="4047450"/>
            <a:ext cx="5121300" cy="64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da3d4fb509_0_3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 images</a:t>
            </a:r>
            <a:endParaRPr/>
          </a:p>
        </p:txBody>
      </p:sp>
      <p:pic>
        <p:nvPicPr>
          <p:cNvPr id="243" name="Google Shape;243;g2da3d4fb509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50" y="1166950"/>
            <a:ext cx="8839900" cy="4976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70b5f8f47e_1_12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 images (cont.)</a:t>
            </a:r>
            <a:endParaRPr/>
          </a:p>
        </p:txBody>
      </p:sp>
      <p:pic>
        <p:nvPicPr>
          <p:cNvPr id="250" name="Google Shape;250;g270b5f8f47e_1_12"/>
          <p:cNvPicPr preferRelativeResize="0"/>
          <p:nvPr/>
        </p:nvPicPr>
        <p:blipFill rotWithShape="1">
          <a:blip r:embed="rId3">
            <a:alphaModFix/>
          </a:blip>
          <a:srcRect b="34593" l="0" r="931" t="0"/>
          <a:stretch/>
        </p:blipFill>
        <p:spPr>
          <a:xfrm>
            <a:off x="0" y="1304507"/>
            <a:ext cx="9144001" cy="4072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d0d861a98e_0_28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Train Loss Graphs</a:t>
            </a:r>
            <a:endParaRPr/>
          </a:p>
        </p:txBody>
      </p:sp>
      <p:pic>
        <p:nvPicPr>
          <p:cNvPr id="257" name="Google Shape;257;g2d0d861a98e_0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7900" y="1212487"/>
            <a:ext cx="1646475" cy="213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g2d0d861a98e_0_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7900" y="3897425"/>
            <a:ext cx="1646475" cy="2017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2d0d861a98e_0_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88863" y="1212475"/>
            <a:ext cx="1766282" cy="213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g2d0d861a98e_0_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84613" y="3897425"/>
            <a:ext cx="1574764" cy="201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g2d0d861a98e_0_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19613" y="3919650"/>
            <a:ext cx="1574750" cy="1972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g2d0d861a98e_0_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19650" y="1264663"/>
            <a:ext cx="1574750" cy="20333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2d0d861a98e_0_28"/>
          <p:cNvSpPr txBox="1"/>
          <p:nvPr/>
        </p:nvSpPr>
        <p:spPr>
          <a:xfrm>
            <a:off x="1458188" y="3257550"/>
            <a:ext cx="8637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Epochs</a:t>
            </a:r>
            <a:endParaRPr sz="1100"/>
          </a:p>
        </p:txBody>
      </p:sp>
      <p:sp>
        <p:nvSpPr>
          <p:cNvPr id="264" name="Google Shape;264;g2d0d861a98e_0_28"/>
          <p:cNvSpPr txBox="1"/>
          <p:nvPr/>
        </p:nvSpPr>
        <p:spPr>
          <a:xfrm>
            <a:off x="1458188" y="5772150"/>
            <a:ext cx="8637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Epochs</a:t>
            </a:r>
            <a:endParaRPr sz="1100"/>
          </a:p>
        </p:txBody>
      </p:sp>
      <p:sp>
        <p:nvSpPr>
          <p:cNvPr id="265" name="Google Shape;265;g2d0d861a98e_0_28"/>
          <p:cNvSpPr txBox="1"/>
          <p:nvPr/>
        </p:nvSpPr>
        <p:spPr>
          <a:xfrm>
            <a:off x="4201388" y="5772150"/>
            <a:ext cx="8637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Epochs</a:t>
            </a:r>
            <a:endParaRPr sz="1100"/>
          </a:p>
        </p:txBody>
      </p:sp>
      <p:sp>
        <p:nvSpPr>
          <p:cNvPr id="266" name="Google Shape;266;g2d0d861a98e_0_28"/>
          <p:cNvSpPr txBox="1"/>
          <p:nvPr/>
        </p:nvSpPr>
        <p:spPr>
          <a:xfrm>
            <a:off x="6944588" y="5772150"/>
            <a:ext cx="8637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Epochs</a:t>
            </a:r>
            <a:endParaRPr sz="1100"/>
          </a:p>
        </p:txBody>
      </p:sp>
      <p:sp>
        <p:nvSpPr>
          <p:cNvPr id="267" name="Google Shape;267;g2d0d861a98e_0_28"/>
          <p:cNvSpPr txBox="1"/>
          <p:nvPr/>
        </p:nvSpPr>
        <p:spPr>
          <a:xfrm>
            <a:off x="6944588" y="3181350"/>
            <a:ext cx="8637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Epochs</a:t>
            </a:r>
            <a:endParaRPr sz="1100"/>
          </a:p>
        </p:txBody>
      </p:sp>
      <p:sp>
        <p:nvSpPr>
          <p:cNvPr id="268" name="Google Shape;268;g2d0d861a98e_0_28"/>
          <p:cNvSpPr txBox="1"/>
          <p:nvPr/>
        </p:nvSpPr>
        <p:spPr>
          <a:xfrm>
            <a:off x="4277588" y="3181350"/>
            <a:ext cx="8637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Epochs</a:t>
            </a:r>
            <a:endParaRPr sz="1100"/>
          </a:p>
        </p:txBody>
      </p:sp>
      <p:sp>
        <p:nvSpPr>
          <p:cNvPr id="269" name="Google Shape;269;g2d0d861a98e_0_28"/>
          <p:cNvSpPr txBox="1"/>
          <p:nvPr/>
        </p:nvSpPr>
        <p:spPr>
          <a:xfrm>
            <a:off x="393700" y="2222500"/>
            <a:ext cx="812700" cy="2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Loss</a:t>
            </a:r>
            <a:endParaRPr sz="1100"/>
          </a:p>
        </p:txBody>
      </p:sp>
      <p:sp>
        <p:nvSpPr>
          <p:cNvPr id="270" name="Google Shape;270;g2d0d861a98e_0_28"/>
          <p:cNvSpPr txBox="1"/>
          <p:nvPr/>
        </p:nvSpPr>
        <p:spPr>
          <a:xfrm>
            <a:off x="393700" y="4813300"/>
            <a:ext cx="812700" cy="2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Loss</a:t>
            </a:r>
            <a:endParaRPr sz="1100"/>
          </a:p>
        </p:txBody>
      </p:sp>
      <p:sp>
        <p:nvSpPr>
          <p:cNvPr id="271" name="Google Shape;271;g2d0d861a98e_0_28"/>
          <p:cNvSpPr txBox="1"/>
          <p:nvPr/>
        </p:nvSpPr>
        <p:spPr>
          <a:xfrm>
            <a:off x="3213100" y="4813300"/>
            <a:ext cx="812700" cy="2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Loss</a:t>
            </a:r>
            <a:endParaRPr sz="1100"/>
          </a:p>
        </p:txBody>
      </p:sp>
      <p:sp>
        <p:nvSpPr>
          <p:cNvPr id="272" name="Google Shape;272;g2d0d861a98e_0_28"/>
          <p:cNvSpPr txBox="1"/>
          <p:nvPr/>
        </p:nvSpPr>
        <p:spPr>
          <a:xfrm>
            <a:off x="3136900" y="2146300"/>
            <a:ext cx="812700" cy="2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Loss</a:t>
            </a:r>
            <a:endParaRPr sz="1100"/>
          </a:p>
        </p:txBody>
      </p:sp>
      <p:sp>
        <p:nvSpPr>
          <p:cNvPr id="273" name="Google Shape;273;g2d0d861a98e_0_28"/>
          <p:cNvSpPr txBox="1"/>
          <p:nvPr/>
        </p:nvSpPr>
        <p:spPr>
          <a:xfrm>
            <a:off x="5803900" y="2008325"/>
            <a:ext cx="8127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Mean Average Precision</a:t>
            </a:r>
            <a:endParaRPr sz="1100"/>
          </a:p>
        </p:txBody>
      </p:sp>
      <p:sp>
        <p:nvSpPr>
          <p:cNvPr id="274" name="Google Shape;274;g2d0d861a98e_0_28"/>
          <p:cNvSpPr txBox="1"/>
          <p:nvPr/>
        </p:nvSpPr>
        <p:spPr>
          <a:xfrm>
            <a:off x="5803900" y="4599125"/>
            <a:ext cx="8127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Mean Average Precision</a:t>
            </a:r>
            <a:endParaRPr sz="11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7050073d76_0_45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System Architecture (cont.)</a:t>
            </a:r>
            <a:endParaRPr/>
          </a:p>
        </p:txBody>
      </p:sp>
      <p:pic>
        <p:nvPicPr>
          <p:cNvPr id="281" name="Google Shape;281;g27050073d76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80563"/>
            <a:ext cx="9143999" cy="3296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g27050073d76_0_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51948"/>
            <a:ext cx="9144000" cy="5354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d06d683001_1_23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Bridge</a:t>
            </a:r>
            <a:endParaRPr/>
          </a:p>
        </p:txBody>
      </p:sp>
      <p:cxnSp>
        <p:nvCxnSpPr>
          <p:cNvPr id="289" name="Google Shape;289;g2d06d683001_1_23"/>
          <p:cNvCxnSpPr/>
          <p:nvPr/>
        </p:nvCxnSpPr>
        <p:spPr>
          <a:xfrm>
            <a:off x="2142150" y="3426200"/>
            <a:ext cx="1149000" cy="2700"/>
          </a:xfrm>
          <a:prstGeom prst="straightConnector1">
            <a:avLst/>
          </a:prstGeom>
          <a:noFill/>
          <a:ln cap="flat" cmpd="sng" w="1143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0" name="Google Shape;290;g2d06d683001_1_23"/>
          <p:cNvSpPr txBox="1"/>
          <p:nvPr/>
        </p:nvSpPr>
        <p:spPr>
          <a:xfrm>
            <a:off x="3857350" y="3027350"/>
            <a:ext cx="1300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cxnSp>
        <p:nvCxnSpPr>
          <p:cNvPr id="291" name="Google Shape;291;g2d06d683001_1_23"/>
          <p:cNvCxnSpPr/>
          <p:nvPr/>
        </p:nvCxnSpPr>
        <p:spPr>
          <a:xfrm>
            <a:off x="5981700" y="3426200"/>
            <a:ext cx="1149000" cy="2700"/>
          </a:xfrm>
          <a:prstGeom prst="straightConnector1">
            <a:avLst/>
          </a:prstGeom>
          <a:noFill/>
          <a:ln cap="flat" cmpd="sng" w="1143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92" name="Google Shape;292;g2d06d683001_1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4225" y="2426200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g2d06d683001_1_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48625" y="2486381"/>
            <a:ext cx="2525451" cy="1784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g2d06d683001_1_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24514" y="2536677"/>
            <a:ext cx="2796936" cy="178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d06d683001_1_29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Cloud Database</a:t>
            </a:r>
            <a:endParaRPr/>
          </a:p>
        </p:txBody>
      </p:sp>
      <p:sp>
        <p:nvSpPr>
          <p:cNvPr id="301" name="Google Shape;301;g2d06d683001_1_29"/>
          <p:cNvSpPr txBox="1"/>
          <p:nvPr>
            <p:ph idx="1" type="body"/>
          </p:nvPr>
        </p:nvSpPr>
        <p:spPr>
          <a:xfrm>
            <a:off x="6198375" y="2145475"/>
            <a:ext cx="2893200" cy="2972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Collections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Images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User Data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ML Results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Camera Addresses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g2d06d683001_1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975" y="2015251"/>
            <a:ext cx="5937449" cy="32325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03" name="Google Shape;303;g2d06d683001_1_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9675" y="4962200"/>
            <a:ext cx="2714326" cy="158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/>
          <p:nvPr>
            <p:ph type="title"/>
          </p:nvPr>
        </p:nvSpPr>
        <p:spPr>
          <a:xfrm>
            <a:off x="0" y="3029595"/>
            <a:ext cx="9144000" cy="641604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800"/>
              <a:buFont typeface="Helvetica Neue"/>
              <a:buNone/>
            </a:pPr>
            <a:r>
              <a:rPr lang="en-US"/>
              <a:t>Motivation</a:t>
            </a:r>
            <a:endParaRPr/>
          </a:p>
        </p:txBody>
      </p:sp>
      <p:pic>
        <p:nvPicPr>
          <p:cNvPr id="49" name="Google Shape;4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"/>
          <p:cNvSpPr txBox="1"/>
          <p:nvPr/>
        </p:nvSpPr>
        <p:spPr>
          <a:xfrm>
            <a:off x="-58" y="-41900"/>
            <a:ext cx="1149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t/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" name="Google Shape;5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2"/>
          <p:cNvSpPr txBox="1"/>
          <p:nvPr/>
        </p:nvSpPr>
        <p:spPr>
          <a:xfrm>
            <a:off x="-58" y="-41900"/>
            <a:ext cx="114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99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Hiv3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5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158" y="-145902"/>
            <a:ext cx="872566" cy="65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d06d683001_1_35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Web Hosting</a:t>
            </a:r>
            <a:endParaRPr/>
          </a:p>
        </p:txBody>
      </p:sp>
      <p:sp>
        <p:nvSpPr>
          <p:cNvPr id="310" name="Google Shape;310;g2d06d683001_1_35"/>
          <p:cNvSpPr txBox="1"/>
          <p:nvPr/>
        </p:nvSpPr>
        <p:spPr>
          <a:xfrm>
            <a:off x="362575" y="1170625"/>
            <a:ext cx="5573400" cy="49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Heroku: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Allows for Public Hosting IP 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Communicates with MongoDB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Implements Security Standards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●"/>
            </a:pPr>
            <a:r>
              <a:rPr lang="en-US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Heroku Dynos</a:t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11" name="Google Shape;311;g2d06d683001_1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9675" y="4962200"/>
            <a:ext cx="2714326" cy="158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d06d683001_1_17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 Interface</a:t>
            </a:r>
            <a:endParaRPr/>
          </a:p>
        </p:txBody>
      </p:sp>
      <p:sp>
        <p:nvSpPr>
          <p:cNvPr id="318" name="Google Shape;318;g2d06d683001_1_17"/>
          <p:cNvSpPr txBox="1"/>
          <p:nvPr>
            <p:ph idx="1" type="body"/>
          </p:nvPr>
        </p:nvSpPr>
        <p:spPr>
          <a:xfrm>
            <a:off x="5947075" y="2068525"/>
            <a:ext cx="2691000" cy="256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Sign Up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Home Page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User Profile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Manage</a:t>
            </a:r>
            <a:r>
              <a:rPr lang="en-US"/>
              <a:t> Camera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Live View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View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g2d06d683001_1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500" y="2068524"/>
            <a:ext cx="5150203" cy="272095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20" name="Google Shape;320;g2d06d683001_1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9675" y="4962200"/>
            <a:ext cx="2714326" cy="158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d039e4e601_0_4"/>
          <p:cNvSpPr txBox="1"/>
          <p:nvPr>
            <p:ph type="title"/>
          </p:nvPr>
        </p:nvSpPr>
        <p:spPr>
          <a:xfrm>
            <a:off x="0" y="3029595"/>
            <a:ext cx="9144000" cy="641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/>
          </a:p>
        </p:txBody>
      </p:sp>
      <p:pic>
        <p:nvPicPr>
          <p:cNvPr id="327" name="Google Shape;327;g2d039e4e601_0_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3086575" cy="3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g2d039e4e601_0_4"/>
          <p:cNvSpPr txBox="1"/>
          <p:nvPr/>
        </p:nvSpPr>
        <p:spPr>
          <a:xfrm>
            <a:off x="-58" y="-41900"/>
            <a:ext cx="114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99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Hiv3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9" name="Google Shape;329;g2d039e4e601_0_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158" y="-145902"/>
            <a:ext cx="872566" cy="65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is is a demo of an efficient beehive monitoring system using solar energy. &#10;Team Members: Aneal Kuverji, Anshuman Sahu, Connor Merhab, Jack Ursillo" id="335" name="Google Shape;335;g270cb6997e0_0_0" title="Team Bees Video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125" y="805050"/>
            <a:ext cx="8900700" cy="500665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270cb6997e0_0_0"/>
          <p:cNvSpPr txBox="1"/>
          <p:nvPr/>
        </p:nvSpPr>
        <p:spPr>
          <a:xfrm>
            <a:off x="145025" y="6039600"/>
            <a:ext cx="74898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https://www.youtube.com/watch?v=kb2Gad74b8k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b129a4c405_0_198"/>
          <p:cNvSpPr txBox="1"/>
          <p:nvPr>
            <p:ph type="title"/>
          </p:nvPr>
        </p:nvSpPr>
        <p:spPr>
          <a:xfrm>
            <a:off x="0" y="3029595"/>
            <a:ext cx="9144000" cy="6417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Testing and Evaluation</a:t>
            </a:r>
            <a:endParaRPr/>
          </a:p>
        </p:txBody>
      </p:sp>
      <p:pic>
        <p:nvPicPr>
          <p:cNvPr id="343" name="Google Shape;343;g2b129a4c405_0_1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2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g2b129a4c405_0_1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g2b129a4c405_0_198"/>
          <p:cNvSpPr txBox="1"/>
          <p:nvPr/>
        </p:nvSpPr>
        <p:spPr>
          <a:xfrm>
            <a:off x="-58" y="-41900"/>
            <a:ext cx="114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99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Hiv3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6" name="Google Shape;346;g2b129a4c405_0_1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158" y="-145902"/>
            <a:ext cx="872566" cy="65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d1156475f4_0_0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 Sweet Spot	</a:t>
            </a:r>
            <a:endParaRPr/>
          </a:p>
        </p:txBody>
      </p:sp>
      <p:sp>
        <p:nvSpPr>
          <p:cNvPr id="353" name="Google Shape;353;g2d1156475f4_0_0"/>
          <p:cNvSpPr txBox="1"/>
          <p:nvPr>
            <p:ph idx="1" type="body"/>
          </p:nvPr>
        </p:nvSpPr>
        <p:spPr>
          <a:xfrm>
            <a:off x="156702" y="1058885"/>
            <a:ext cx="8771700" cy="514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Images come in various qualities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Higher Quality = Lower Frame Rate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Optimal Capture?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4" name="Google Shape;354;g2d1156475f4_0_0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00" y="2321913"/>
            <a:ext cx="4879326" cy="301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g2d1156475f4_0_0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7200" y="2511298"/>
            <a:ext cx="4266801" cy="2638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6638143c76_1_9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Deployment / Data during past visits</a:t>
            </a:r>
            <a:endParaRPr/>
          </a:p>
        </p:txBody>
      </p:sp>
      <p:sp>
        <p:nvSpPr>
          <p:cNvPr id="362" name="Google Shape;362;g26638143c76_1_9"/>
          <p:cNvSpPr txBox="1"/>
          <p:nvPr>
            <p:ph idx="1" type="body"/>
          </p:nvPr>
        </p:nvSpPr>
        <p:spPr>
          <a:xfrm>
            <a:off x="239975" y="1058875"/>
            <a:ext cx="8531700" cy="51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rPr b="1" lang="en-US"/>
              <a:t>Model: </a:t>
            </a:r>
            <a:endParaRPr b="1"/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ESP32 camera &amp; board</a:t>
            </a:r>
            <a:endParaRPr/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Running uploaded code</a:t>
            </a:r>
            <a:endParaRPr/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Mounted over beehive </a:t>
            </a:r>
            <a:r>
              <a:rPr lang="en-US"/>
              <a:t>entrance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rPr b="1" lang="en-US"/>
              <a:t>Data Collected: </a:t>
            </a:r>
            <a:endParaRPr b="1"/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Picture taken every second</a:t>
            </a:r>
            <a:endParaRPr/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Taken in different resolutions: VGA, QVGA,HD</a:t>
            </a:r>
            <a:endParaRPr/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~100 VGA, ~900 QVGA, ~1000+ HD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363" name="Google Shape;363;g26638143c76_1_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12550" y="959750"/>
            <a:ext cx="3590001" cy="26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g26638143c76_1_9" title="20240129155650 (2).jpg"/>
          <p:cNvPicPr preferRelativeResize="0"/>
          <p:nvPr/>
        </p:nvPicPr>
        <p:blipFill rotWithShape="1">
          <a:blip r:embed="rId5">
            <a:alphaModFix/>
          </a:blip>
          <a:srcRect b="0" l="0" r="15626" t="0"/>
          <a:stretch/>
        </p:blipFill>
        <p:spPr>
          <a:xfrm>
            <a:off x="5796200" y="4324050"/>
            <a:ext cx="3347802" cy="2231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g26638143c76_1_9" title="20231203142115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" y="4413450"/>
            <a:ext cx="3213701" cy="214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d0ccd31d9a_0_56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Impact</a:t>
            </a:r>
            <a:endParaRPr/>
          </a:p>
        </p:txBody>
      </p:sp>
      <p:sp>
        <p:nvSpPr>
          <p:cNvPr id="372" name="Google Shape;372;g2d0ccd31d9a_0_56"/>
          <p:cNvSpPr txBox="1"/>
          <p:nvPr>
            <p:ph idx="1" type="body"/>
          </p:nvPr>
        </p:nvSpPr>
        <p:spPr>
          <a:xfrm>
            <a:off x="156702" y="1058885"/>
            <a:ext cx="8771700" cy="514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Economic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Low cost system for beekeepers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Environmental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Camera deep sleeps to conserve energy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Sustainability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Fully solar powered system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Manufacturability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Open source code compatible with user interface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Ethical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Non-</a:t>
            </a:r>
            <a:r>
              <a:rPr lang="en-US" sz="2200"/>
              <a:t>invasive</a:t>
            </a:r>
            <a:r>
              <a:rPr lang="en-US" sz="2200"/>
              <a:t> monitoring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Health and Safety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Ensures healthy b</a:t>
            </a:r>
            <a:r>
              <a:rPr lang="en-US" sz="2200"/>
              <a:t>eehive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Soc</a:t>
            </a:r>
            <a:r>
              <a:rPr lang="en-US" sz="2200"/>
              <a:t>ial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 Allows users to save images and able to share</a:t>
            </a:r>
            <a:endParaRPr sz="22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d0dd0a5162_0_20"/>
          <p:cNvSpPr txBox="1"/>
          <p:nvPr>
            <p:ph type="title"/>
          </p:nvPr>
        </p:nvSpPr>
        <p:spPr>
          <a:xfrm>
            <a:off x="0" y="3029595"/>
            <a:ext cx="9144000" cy="641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Future Work</a:t>
            </a:r>
            <a:endParaRPr/>
          </a:p>
        </p:txBody>
      </p:sp>
      <p:pic>
        <p:nvPicPr>
          <p:cNvPr id="379" name="Google Shape;379;g2d0dd0a5162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g2d0dd0a5162_0_20"/>
          <p:cNvSpPr txBox="1"/>
          <p:nvPr/>
        </p:nvSpPr>
        <p:spPr>
          <a:xfrm>
            <a:off x="-58" y="-41900"/>
            <a:ext cx="114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99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Hiv3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1" name="Google Shape;381;g2d0dd0a5162_0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158" y="-145902"/>
            <a:ext cx="872566" cy="65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d0dd0a5162_0_34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Future Work</a:t>
            </a:r>
            <a:endParaRPr/>
          </a:p>
        </p:txBody>
      </p:sp>
      <p:sp>
        <p:nvSpPr>
          <p:cNvPr id="388" name="Google Shape;388;g2d0dd0a5162_0_34"/>
          <p:cNvSpPr txBox="1"/>
          <p:nvPr>
            <p:ph idx="1" type="body"/>
          </p:nvPr>
        </p:nvSpPr>
        <p:spPr>
          <a:xfrm>
            <a:off x="156702" y="1058885"/>
            <a:ext cx="8771700" cy="514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Test and train ML with more diverse images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Try the newest </a:t>
            </a:r>
            <a:r>
              <a:rPr lang="en-US"/>
              <a:t>ESP32</a:t>
            </a:r>
            <a:r>
              <a:rPr lang="en-US"/>
              <a:t> Camera module 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Establish more </a:t>
            </a:r>
            <a:r>
              <a:rPr lang="en-US"/>
              <a:t>consistent</a:t>
            </a:r>
            <a:r>
              <a:rPr lang="en-US"/>
              <a:t> connection between Wi-Fi and camera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UI preference changes (dark mode, etc)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b129a4c405_0_8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Motivation</a:t>
            </a:r>
            <a:endParaRPr/>
          </a:p>
        </p:txBody>
      </p:sp>
      <p:sp>
        <p:nvSpPr>
          <p:cNvPr id="60" name="Google Shape;60;g2b129a4c405_0_8"/>
          <p:cNvSpPr txBox="1"/>
          <p:nvPr>
            <p:ph idx="1" type="body"/>
          </p:nvPr>
        </p:nvSpPr>
        <p:spPr>
          <a:xfrm>
            <a:off x="156702" y="1058885"/>
            <a:ext cx="8771700" cy="51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D4D4D"/>
              </a:buClr>
              <a:buSzPts val="2400"/>
              <a:buChar char="•"/>
            </a:pPr>
            <a:r>
              <a:rPr b="1" lang="en-US" sz="2400">
                <a:solidFill>
                  <a:srgbClr val="4D4D4D"/>
                </a:solidFill>
              </a:rPr>
              <a:t>Bees play </a:t>
            </a:r>
            <a:r>
              <a:rPr b="1" lang="en-US" sz="2400">
                <a:solidFill>
                  <a:srgbClr val="4D4D4D"/>
                </a:solidFill>
              </a:rPr>
              <a:t>a vital role</a:t>
            </a:r>
            <a:endParaRPr b="1" sz="2400">
              <a:solidFill>
                <a:srgbClr val="4D4D4D"/>
              </a:solidFill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2400"/>
              <a:buChar char="•"/>
            </a:pPr>
            <a:r>
              <a:rPr lang="en-US" sz="2400">
                <a:solidFill>
                  <a:srgbClr val="4D4D4D"/>
                </a:solidFill>
              </a:rPr>
              <a:t>Global agriculture</a:t>
            </a:r>
            <a:endParaRPr sz="2400">
              <a:solidFill>
                <a:srgbClr val="4D4D4D"/>
              </a:solidFill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2400"/>
              <a:buChar char="•"/>
            </a:pPr>
            <a:r>
              <a:rPr lang="en-US" sz="2400">
                <a:solidFill>
                  <a:srgbClr val="4D4D4D"/>
                </a:solidFill>
              </a:rPr>
              <a:t>H</a:t>
            </a:r>
            <a:r>
              <a:rPr lang="en-US" sz="2400">
                <a:solidFill>
                  <a:srgbClr val="4D4D4D"/>
                </a:solidFill>
              </a:rPr>
              <a:t>ealth products</a:t>
            </a:r>
            <a:endParaRPr sz="2400">
              <a:solidFill>
                <a:srgbClr val="4D4D4D"/>
              </a:solidFill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2400"/>
              <a:buChar char="•"/>
            </a:pPr>
            <a:r>
              <a:rPr lang="en-US" sz="2400">
                <a:solidFill>
                  <a:srgbClr val="4D4D4D"/>
                </a:solidFill>
              </a:rPr>
              <a:t>Beauty cosmetics</a:t>
            </a:r>
            <a:endParaRPr sz="2400">
              <a:solidFill>
                <a:srgbClr val="4D4D4D"/>
              </a:solidFill>
            </a:endParaRPr>
          </a:p>
          <a:p>
            <a:pPr indent="-3810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2400"/>
              <a:buChar char="•"/>
            </a:pPr>
            <a:r>
              <a:rPr lang="en-US" sz="2400">
                <a:solidFill>
                  <a:srgbClr val="4D4D4D"/>
                </a:solidFill>
              </a:rPr>
              <a:t>Candles</a:t>
            </a:r>
            <a:r>
              <a:rPr b="1" lang="en-US" sz="2400">
                <a:solidFill>
                  <a:srgbClr val="4D4D4D"/>
                </a:solidFill>
              </a:rPr>
              <a:t> </a:t>
            </a:r>
            <a:endParaRPr b="1" sz="2400">
              <a:solidFill>
                <a:srgbClr val="4D4D4D"/>
              </a:solidFill>
            </a:endParaRPr>
          </a:p>
          <a:p>
            <a:pPr indent="-3937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2600"/>
              <a:buChar char="•"/>
            </a:pPr>
            <a:r>
              <a:rPr lang="en-US" sz="2400">
                <a:solidFill>
                  <a:srgbClr val="4D4D4D"/>
                </a:solidFill>
              </a:rPr>
              <a:t>H</a:t>
            </a:r>
            <a:r>
              <a:rPr lang="en-US" sz="2400">
                <a:solidFill>
                  <a:srgbClr val="4D4D4D"/>
                </a:solidFill>
              </a:rPr>
              <a:t>ealthy hives = higher honey yield</a:t>
            </a:r>
            <a:endParaRPr sz="2400">
              <a:solidFill>
                <a:srgbClr val="4D4D4D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D4D4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1" sz="2800">
              <a:solidFill>
                <a:srgbClr val="4D4D4D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1" sz="2800">
              <a:solidFill>
                <a:srgbClr val="4D4D4D"/>
              </a:solidFill>
            </a:endParaRPr>
          </a:p>
        </p:txBody>
      </p:sp>
      <p:pic>
        <p:nvPicPr>
          <p:cNvPr id="61" name="Google Shape;61;g2b129a4c405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0700" y="4616150"/>
            <a:ext cx="2607926" cy="17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g2b129a4c405_0_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7363" y="4116800"/>
            <a:ext cx="2087375" cy="208737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g2b129a4c405_0_8"/>
          <p:cNvSpPr txBox="1"/>
          <p:nvPr/>
        </p:nvSpPr>
        <p:spPr>
          <a:xfrm>
            <a:off x="6481888" y="5968375"/>
            <a:ext cx="24465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Bio-Pure Body Oil for Stretch Marks &amp; Scars - Honeyskin</a:t>
            </a:r>
            <a:endParaRPr b="0" i="0" sz="1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" name="Google Shape;64;g2b129a4c405_0_8"/>
          <p:cNvSpPr txBox="1"/>
          <p:nvPr/>
        </p:nvSpPr>
        <p:spPr>
          <a:xfrm>
            <a:off x="540950" y="6291175"/>
            <a:ext cx="2087400" cy="1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b129a4c405_0_185"/>
          <p:cNvSpPr txBox="1"/>
          <p:nvPr>
            <p:ph type="title"/>
          </p:nvPr>
        </p:nvSpPr>
        <p:spPr>
          <a:xfrm>
            <a:off x="0" y="3029595"/>
            <a:ext cx="9144000" cy="6417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Questions?</a:t>
            </a:r>
            <a:endParaRPr/>
          </a:p>
        </p:txBody>
      </p:sp>
      <p:pic>
        <p:nvPicPr>
          <p:cNvPr id="395" name="Google Shape;395;g2b129a4c405_0_1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2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g2b129a4c405_0_1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g2b129a4c405_0_185"/>
          <p:cNvSpPr txBox="1"/>
          <p:nvPr/>
        </p:nvSpPr>
        <p:spPr>
          <a:xfrm>
            <a:off x="-58" y="-41900"/>
            <a:ext cx="114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99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Hiv3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8" name="Google Shape;398;g2b129a4c405_0_1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158" y="-145902"/>
            <a:ext cx="872566" cy="65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66345004ab_0_26"/>
          <p:cNvSpPr txBox="1"/>
          <p:nvPr>
            <p:ph type="title"/>
          </p:nvPr>
        </p:nvSpPr>
        <p:spPr>
          <a:xfrm>
            <a:off x="0" y="3029595"/>
            <a:ext cx="91440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800" u="none" cap="none" strike="noStrike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</a:t>
            </a:r>
            <a:r>
              <a:rPr b="1" lang="en-US" sz="2800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</a:t>
            </a:r>
            <a:r>
              <a:rPr b="1" i="0" lang="en-US" sz="2800" u="none" cap="none" strike="noStrike">
                <a:solidFill>
                  <a:srgbClr val="B4053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ou!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d0dd0a5162_0_5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411" name="Google Shape;411;g2d0dd0a5162_0_5"/>
          <p:cNvSpPr txBox="1"/>
          <p:nvPr>
            <p:ph idx="1" type="body"/>
          </p:nvPr>
        </p:nvSpPr>
        <p:spPr>
          <a:xfrm>
            <a:off x="156702" y="1058885"/>
            <a:ext cx="8771700" cy="514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AutoNum type="arabicPeriod"/>
            </a:pPr>
            <a:r>
              <a:rPr i="1" lang="en-US" sz="1200">
                <a:latin typeface="Arial"/>
                <a:ea typeface="Arial"/>
                <a:cs typeface="Arial"/>
                <a:sym typeface="Arial"/>
              </a:rPr>
              <a:t>Algorithm principles and implementation with YOLOv8 — MMYOLO 0.6.0 documentation</a:t>
            </a:r>
            <a:r>
              <a:rPr lang="en-US" sz="1200">
                <a:latin typeface="Arial"/>
                <a:ea typeface="Arial"/>
                <a:cs typeface="Arial"/>
                <a:sym typeface="Arial"/>
              </a:rPr>
              <a:t>. (2022). Mmyolo.readthedocs.io. </a:t>
            </a: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https://mmyolo.readthedocs.io/en/latest/recommended_topics/algorithm_descriptions/yolov8_description.html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AutoNum type="arabicPeriod"/>
            </a:pPr>
            <a:r>
              <a:rPr i="1" lang="en-US" sz="1200"/>
              <a:t>apic.ai | Agroscience</a:t>
            </a:r>
            <a:r>
              <a:rPr lang="en-US" sz="1200"/>
              <a:t>. (n.d.). Apic.ai. Retrieved May 5, 2024, from </a:t>
            </a:r>
            <a:r>
              <a:rPr lang="en-US" sz="1200" u="sng">
                <a:solidFill>
                  <a:schemeClr val="hlink"/>
                </a:solidFill>
                <a:hlinkClick r:id="rId4"/>
              </a:rPr>
              <a:t>https://apic.ai/agroscience.html</a:t>
            </a:r>
            <a:endParaRPr sz="1200"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i="1" lang="en-US" sz="1200">
                <a:latin typeface="Arial"/>
                <a:ea typeface="Arial"/>
                <a:cs typeface="Arial"/>
                <a:sym typeface="Arial"/>
              </a:rPr>
              <a:t>Every Hive Counts</a:t>
            </a:r>
            <a:r>
              <a:rPr lang="en-US" sz="1200">
                <a:latin typeface="Arial"/>
                <a:ea typeface="Arial"/>
                <a:cs typeface="Arial"/>
                <a:sym typeface="Arial"/>
              </a:rPr>
              <a:t>. (n.d.). IF, LLC. </a:t>
            </a: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https://broodminder.com/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AutoNum type="arabicPeriod"/>
            </a:pPr>
            <a:r>
              <a:rPr i="1" lang="en-US" sz="1200"/>
              <a:t>Eyesonhives Scout B - Beehive Monitor</a:t>
            </a:r>
            <a:r>
              <a:rPr lang="en-US" sz="1200"/>
              <a:t>. (2015, December 26). Eyesonhives. </a:t>
            </a:r>
            <a:r>
              <a:rPr lang="en-US" sz="1200" u="sng">
                <a:solidFill>
                  <a:schemeClr val="hlink"/>
                </a:solidFill>
                <a:hlinkClick r:id="rId6"/>
              </a:rPr>
              <a:t>https://www.eyesonhives.com/product/eyesonhives-scout/</a:t>
            </a:r>
            <a:endParaRPr sz="1200"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1200">
                <a:latin typeface="Arial"/>
                <a:ea typeface="Arial"/>
                <a:cs typeface="Arial"/>
                <a:sym typeface="Arial"/>
              </a:rPr>
              <a:t>Sienkiewicz, A. (2022, June 20). </a:t>
            </a:r>
            <a:r>
              <a:rPr i="1" lang="en-US" sz="1200">
                <a:latin typeface="Arial"/>
                <a:ea typeface="Arial"/>
                <a:cs typeface="Arial"/>
                <a:sym typeface="Arial"/>
              </a:rPr>
              <a:t>Project risk assessment: an example with a risk matrix template</a:t>
            </a:r>
            <a:r>
              <a:rPr lang="en-US" sz="1200">
                <a:latin typeface="Arial"/>
                <a:ea typeface="Arial"/>
                <a:cs typeface="Arial"/>
                <a:sym typeface="Arial"/>
              </a:rPr>
              <a:t>. BigPicture. </a:t>
            </a: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https://bigpicture.one/blog/project-risk-assessment-examples/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AutoNum type="arabicPeriod"/>
            </a:pPr>
            <a:r>
              <a:rPr lang="en-US" sz="1200"/>
              <a:t>wjsanek. (2024, January 30). </a:t>
            </a:r>
            <a:r>
              <a:rPr i="1" lang="en-US" sz="1200"/>
              <a:t>wjsanek/wjsanek</a:t>
            </a:r>
            <a:r>
              <a:rPr lang="en-US" sz="1200"/>
              <a:t>. GitHub. </a:t>
            </a:r>
            <a:r>
              <a:rPr lang="en-US" sz="1200" u="sng">
                <a:solidFill>
                  <a:schemeClr val="hlink"/>
                </a:solidFill>
                <a:hlinkClick r:id="rId8"/>
              </a:rPr>
              <a:t>https://github.com/wjsanek/wjsanek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d0ccd31d9a_0_6"/>
          <p:cNvSpPr txBox="1"/>
          <p:nvPr>
            <p:ph type="title"/>
          </p:nvPr>
        </p:nvSpPr>
        <p:spPr>
          <a:xfrm>
            <a:off x="0" y="3029595"/>
            <a:ext cx="9144000" cy="641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Solutions</a:t>
            </a:r>
            <a:endParaRPr/>
          </a:p>
        </p:txBody>
      </p:sp>
      <p:pic>
        <p:nvPicPr>
          <p:cNvPr id="71" name="Google Shape;71;g2d0ccd31d9a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g2d0ccd31d9a_0_6"/>
          <p:cNvSpPr txBox="1"/>
          <p:nvPr/>
        </p:nvSpPr>
        <p:spPr>
          <a:xfrm>
            <a:off x="-58" y="-41900"/>
            <a:ext cx="114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99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Hiv3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g2d0ccd31d9a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158" y="-145902"/>
            <a:ext cx="872566" cy="65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"/>
          <p:cNvSpPr txBox="1"/>
          <p:nvPr>
            <p:ph type="title"/>
          </p:nvPr>
        </p:nvSpPr>
        <p:spPr>
          <a:xfrm>
            <a:off x="1" y="-1"/>
            <a:ext cx="8378687" cy="897721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400"/>
              <a:buFont typeface="Helvetica Neue"/>
              <a:buNone/>
            </a:pPr>
            <a:r>
              <a:rPr lang="en-US"/>
              <a:t>Current Solutions</a:t>
            </a:r>
            <a:endParaRPr/>
          </a:p>
        </p:txBody>
      </p:sp>
      <p:graphicFrame>
        <p:nvGraphicFramePr>
          <p:cNvPr id="80" name="Google Shape;80;p3"/>
          <p:cNvGraphicFramePr/>
          <p:nvPr/>
        </p:nvGraphicFramePr>
        <p:xfrm>
          <a:off x="302700" y="9977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{5951124F-7140-45D2-B414-EB9EA8E9D1EE}</a:tableStyleId>
              </a:tblPr>
              <a:tblGrid>
                <a:gridCol w="1423100"/>
                <a:gridCol w="1423100"/>
                <a:gridCol w="1423100"/>
                <a:gridCol w="1423100"/>
                <a:gridCol w="1423100"/>
                <a:gridCol w="1423100"/>
              </a:tblGrid>
              <a:tr h="290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Solutions</a:t>
                      </a:r>
                      <a:endParaRPr b="1"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Scalability</a:t>
                      </a:r>
                      <a:endParaRPr b="1"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Installation</a:t>
                      </a:r>
                      <a:endParaRPr b="1"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</a:t>
                      </a:r>
                      <a:r>
                        <a:rPr b="1"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  <a:extLst>
                            <a:ext uri="http://customooxmlschemas.google.com/">
                              <go:slidesCustomData xmlns:go="http://customooxmlschemas.google.com/" textRoundtripDataId="0"/>
                            </a:ext>
                          </a:extLst>
                        </a:rPr>
                        <a:t>ccurac</a:t>
                      </a:r>
                      <a:r>
                        <a:rPr b="1"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y</a:t>
                      </a:r>
                      <a:endParaRPr b="1"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Efficient</a:t>
                      </a:r>
                      <a:endParaRPr b="1"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Cost</a:t>
                      </a:r>
                      <a:endParaRPr b="1"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3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apic.ai [2]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Low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Easy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highlight>
                            <a:schemeClr val="lt1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</a:t>
                      </a:r>
                      <a:endParaRPr sz="1400" u="none" cap="none" strike="noStrike">
                        <a:highlight>
                          <a:schemeClr val="lt1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$</a:t>
                      </a: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10,000+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33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Broodminder</a:t>
                      </a:r>
                      <a:endParaRPr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[3]</a:t>
                      </a:r>
                      <a:endParaRPr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Low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Medium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highlight>
                            <a:schemeClr val="lt1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Very High</a:t>
                      </a:r>
                      <a:endParaRPr>
                        <a:highlight>
                          <a:schemeClr val="lt1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Low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$289-$339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47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Eyesonhives [4]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Low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Easy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$239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sp>
        <p:nvSpPr>
          <p:cNvPr id="81" name="Google Shape;81;p3"/>
          <p:cNvSpPr txBox="1"/>
          <p:nvPr/>
        </p:nvSpPr>
        <p:spPr>
          <a:xfrm>
            <a:off x="0" y="5719350"/>
            <a:ext cx="8940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625" y="3935313"/>
            <a:ext cx="2447925" cy="18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47037" y="4084525"/>
            <a:ext cx="3053699" cy="171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29975" y="3759048"/>
            <a:ext cx="2219450" cy="22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b129a4c405_0_32"/>
          <p:cNvSpPr txBox="1"/>
          <p:nvPr>
            <p:ph type="title"/>
          </p:nvPr>
        </p:nvSpPr>
        <p:spPr>
          <a:xfrm>
            <a:off x="0" y="3029595"/>
            <a:ext cx="9144000" cy="6417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Proposed solution</a:t>
            </a:r>
            <a:endParaRPr/>
          </a:p>
        </p:txBody>
      </p:sp>
      <p:pic>
        <p:nvPicPr>
          <p:cNvPr id="91" name="Google Shape;91;g2b129a4c405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237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2b129a4c405_0_32"/>
          <p:cNvSpPr txBox="1"/>
          <p:nvPr/>
        </p:nvSpPr>
        <p:spPr>
          <a:xfrm>
            <a:off x="-62" y="0"/>
            <a:ext cx="30867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g2b129a4c405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2b129a4c405_0_32"/>
          <p:cNvSpPr txBox="1"/>
          <p:nvPr/>
        </p:nvSpPr>
        <p:spPr>
          <a:xfrm>
            <a:off x="-58" y="-41900"/>
            <a:ext cx="1149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t/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g2b129a4c405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086575" cy="3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b129a4c405_0_32"/>
          <p:cNvSpPr txBox="1"/>
          <p:nvPr/>
        </p:nvSpPr>
        <p:spPr>
          <a:xfrm>
            <a:off x="-58" y="-41900"/>
            <a:ext cx="114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1" lang="en-US" sz="1700">
                <a:solidFill>
                  <a:srgbClr val="99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Hiv3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g2b129a4c405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158" y="-145902"/>
            <a:ext cx="872566" cy="65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b129a4c405_0_14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Proposed</a:t>
            </a:r>
            <a:r>
              <a:rPr lang="en-US"/>
              <a:t> solution</a:t>
            </a:r>
            <a:endParaRPr/>
          </a:p>
        </p:txBody>
      </p:sp>
      <p:sp>
        <p:nvSpPr>
          <p:cNvPr id="104" name="Google Shape;104;g2b129a4c405_0_14"/>
          <p:cNvSpPr txBox="1"/>
          <p:nvPr>
            <p:ph idx="1" type="body"/>
          </p:nvPr>
        </p:nvSpPr>
        <p:spPr>
          <a:xfrm>
            <a:off x="156700" y="1058875"/>
            <a:ext cx="7146900" cy="51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A secure exterior monitoring system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Utilizes ML to analyze bee behavior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Displays count of bees on user interface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Dynamic resolution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Image gallery</a:t>
            </a:r>
            <a:endParaRPr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1800"/>
          </a:p>
        </p:txBody>
      </p:sp>
      <p:pic>
        <p:nvPicPr>
          <p:cNvPr id="105" name="Google Shape;105;g2b129a4c405_0_14"/>
          <p:cNvPicPr preferRelativeResize="0"/>
          <p:nvPr/>
        </p:nvPicPr>
        <p:blipFill rotWithShape="1">
          <a:blip r:embed="rId3">
            <a:alphaModFix/>
          </a:blip>
          <a:srcRect b="7028" l="3240" r="-3240" t="-7029"/>
          <a:stretch/>
        </p:blipFill>
        <p:spPr>
          <a:xfrm>
            <a:off x="2961050" y="4187628"/>
            <a:ext cx="1841666" cy="189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2b129a4c405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41284" y="4314016"/>
            <a:ext cx="1841666" cy="189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g2b129a4c405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8172" y="3053651"/>
            <a:ext cx="1841666" cy="1890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706530522f_0_18"/>
          <p:cNvSpPr txBox="1"/>
          <p:nvPr>
            <p:ph type="title"/>
          </p:nvPr>
        </p:nvSpPr>
        <p:spPr>
          <a:xfrm>
            <a:off x="1" y="-1"/>
            <a:ext cx="8378700" cy="8976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40537"/>
              </a:buClr>
              <a:buSzPts val="2400"/>
              <a:buFont typeface="Helvetica Neue"/>
              <a:buNone/>
            </a:pPr>
            <a:r>
              <a:rPr lang="en-US"/>
              <a:t>Why Hiv3?</a:t>
            </a:r>
            <a:endParaRPr/>
          </a:p>
        </p:txBody>
      </p:sp>
      <p:graphicFrame>
        <p:nvGraphicFramePr>
          <p:cNvPr id="114" name="Google Shape;114;g2706530522f_0_18"/>
          <p:cNvGraphicFramePr/>
          <p:nvPr/>
        </p:nvGraphicFramePr>
        <p:xfrm>
          <a:off x="175800" y="1190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{5951124F-7140-45D2-B414-EB9EA8E9D1EE}</a:tableStyleId>
              </a:tblPr>
              <a:tblGrid>
                <a:gridCol w="1465400"/>
                <a:gridCol w="1465400"/>
                <a:gridCol w="1465400"/>
                <a:gridCol w="1465400"/>
                <a:gridCol w="1465400"/>
                <a:gridCol w="1465400"/>
              </a:tblGrid>
              <a:tr h="551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Solutions</a:t>
                      </a:r>
                      <a:endParaRPr b="1"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Scalability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Installation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</a:t>
                      </a: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  <a:extLst>
                            <a:ext uri="http://customooxmlschemas.google.com/">
                              <go:slidesCustomData xmlns:go="http://customooxmlschemas.google.com/" textRoundtripDataId="1"/>
                            </a:ext>
                          </a:extLst>
                        </a:rPr>
                        <a:t>ccurac</a:t>
                      </a: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y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Efficient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Cost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1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apic.ai [2]</a:t>
                      </a:r>
                      <a:endParaRPr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Low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Easy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highlight>
                            <a:schemeClr val="lt1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</a:t>
                      </a:r>
                      <a:endParaRPr sz="1400" u="none" cap="none" strike="noStrike">
                        <a:highlight>
                          <a:schemeClr val="lt1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$</a:t>
                      </a: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10,000+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544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Broodminder</a:t>
                      </a:r>
                      <a:endParaRPr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[3]</a:t>
                      </a:r>
                      <a:endParaRPr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Low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Medium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highlight>
                            <a:schemeClr val="lt1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Very High</a:t>
                      </a:r>
                      <a:endParaRPr>
                        <a:highlight>
                          <a:schemeClr val="lt1"/>
                        </a:highlight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Low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$289-$339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610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Eyesonhives [4]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Low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Easy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$239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551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Hiv3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Easy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High</a:t>
                      </a:r>
                      <a:endParaRPr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$80+ $85/unit + $7/month</a:t>
                      </a:r>
                      <a:endParaRPr sz="14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 anchor="ctr"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15" name="Google Shape;115;g2706530522f_0_18"/>
          <p:cNvSpPr txBox="1"/>
          <p:nvPr/>
        </p:nvSpPr>
        <p:spPr>
          <a:xfrm>
            <a:off x="0" y="5719350"/>
            <a:ext cx="8940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2706530522f_0_18"/>
          <p:cNvSpPr txBox="1"/>
          <p:nvPr/>
        </p:nvSpPr>
        <p:spPr>
          <a:xfrm>
            <a:off x="335575" y="4319925"/>
            <a:ext cx="8101200" cy="17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Helvetica Neue"/>
                <a:ea typeface="Helvetica Neue"/>
                <a:cs typeface="Helvetica Neue"/>
                <a:sym typeface="Helvetica Neue"/>
              </a:rPr>
              <a:t>Breakdown of Cost: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Helvetica Neue"/>
                <a:ea typeface="Helvetica Neue"/>
                <a:cs typeface="Helvetica Neue"/>
                <a:sym typeface="Helvetica Neue"/>
              </a:rPr>
              <a:t>Raspberry Pi 5: $60-80 (x1)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Helvetica Neue"/>
                <a:ea typeface="Helvetica Neue"/>
                <a:cs typeface="Helvetica Neue"/>
                <a:sym typeface="Helvetica Neue"/>
              </a:rPr>
              <a:t>Lunis Solar Power </a:t>
            </a:r>
            <a:r>
              <a:rPr lang="en-US" sz="1600">
                <a:latin typeface="Helvetica Neue"/>
                <a:ea typeface="Helvetica Neue"/>
                <a:cs typeface="Helvetica Neue"/>
                <a:sym typeface="Helvetica Neue"/>
              </a:rPr>
              <a:t>Battery</a:t>
            </a:r>
            <a:r>
              <a:rPr lang="en-US" sz="1600">
                <a:latin typeface="Helvetica Neue"/>
                <a:ea typeface="Helvetica Neue"/>
                <a:cs typeface="Helvetica Neue"/>
                <a:sym typeface="Helvetica Neue"/>
              </a:rPr>
              <a:t>: $35 (per unit)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Helvetica Neue"/>
                <a:ea typeface="Helvetica Neue"/>
                <a:cs typeface="Helvetica Neue"/>
                <a:sym typeface="Helvetica Neue"/>
              </a:rPr>
              <a:t>PowGrow</a:t>
            </a:r>
            <a:r>
              <a:rPr lang="en-US" sz="1600">
                <a:latin typeface="Helvetica Neue"/>
                <a:ea typeface="Helvetica Neue"/>
                <a:cs typeface="Helvetica Neue"/>
                <a:sym typeface="Helvetica Neue"/>
              </a:rPr>
              <a:t> Solar Panel: $30 (per unit)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Helvetica Neue"/>
                <a:ea typeface="Helvetica Neue"/>
                <a:cs typeface="Helvetica Neue"/>
                <a:sym typeface="Helvetica Neue"/>
              </a:rPr>
              <a:t>Camera: $10 (per unit)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Helvetica Neue"/>
                <a:ea typeface="Helvetica Neue"/>
                <a:cs typeface="Helvetica Neue"/>
                <a:sym typeface="Helvetica Neue"/>
              </a:rPr>
              <a:t>MicroUSB to USB-A 10 ft cable: $10 (per unit)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Helvetica Neue"/>
                <a:ea typeface="Helvetica Neue"/>
                <a:cs typeface="Helvetica Neue"/>
                <a:sym typeface="Helvetica Neue"/>
              </a:rPr>
              <a:t>Heroku: $7 (per month)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2016-09-03T18:28:28Z</dcterms:created>
  <dc:creator>Dezfouli, Behnam</dc:creator>
</cp:coreProperties>
</file>